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60" r:id="rId3"/>
    <p:sldId id="261" r:id="rId4"/>
    <p:sldId id="267" r:id="rId5"/>
    <p:sldId id="269" r:id="rId6"/>
    <p:sldId id="262" r:id="rId7"/>
    <p:sldId id="289" r:id="rId8"/>
    <p:sldId id="290" r:id="rId9"/>
    <p:sldId id="291" r:id="rId10"/>
    <p:sldId id="282" r:id="rId11"/>
    <p:sldId id="285" r:id="rId12"/>
    <p:sldId id="286" r:id="rId13"/>
    <p:sldId id="287" r:id="rId14"/>
    <p:sldId id="264" r:id="rId15"/>
    <p:sldId id="292" r:id="rId16"/>
    <p:sldId id="293" r:id="rId17"/>
    <p:sldId id="294" r:id="rId18"/>
    <p:sldId id="284" r:id="rId19"/>
    <p:sldId id="283" r:id="rId20"/>
    <p:sldId id="258" r:id="rId21"/>
    <p:sldId id="296" r:id="rId22"/>
    <p:sldId id="297" r:id="rId23"/>
    <p:sldId id="299" r:id="rId24"/>
    <p:sldId id="265" r:id="rId25"/>
    <p:sldId id="263" r:id="rId26"/>
    <p:sldId id="298" r:id="rId27"/>
    <p:sldId id="266" r:id="rId28"/>
    <p:sldId id="257" r:id="rId29"/>
    <p:sldId id="303" r:id="rId30"/>
    <p:sldId id="279" r:id="rId31"/>
    <p:sldId id="274" r:id="rId32"/>
    <p:sldId id="275" r:id="rId33"/>
    <p:sldId id="273" r:id="rId34"/>
    <p:sldId id="280" r:id="rId35"/>
    <p:sldId id="281" r:id="rId36"/>
    <p:sldId id="270" r:id="rId37"/>
    <p:sldId id="302" r:id="rId38"/>
    <p:sldId id="300" r:id="rId39"/>
    <p:sldId id="271" r:id="rId40"/>
    <p:sldId id="259" r:id="rId41"/>
    <p:sldId id="276" r:id="rId42"/>
    <p:sldId id="301" r:id="rId43"/>
    <p:sldId id="277" r:id="rId44"/>
    <p:sldId id="27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75" autoAdjust="0"/>
    <p:restoredTop sz="94685" autoAdjust="0"/>
  </p:normalViewPr>
  <p:slideViewPr>
    <p:cSldViewPr snapToGrid="0" snapToObjects="1">
      <p:cViewPr varScale="1">
        <p:scale>
          <a:sx n="89" d="100"/>
          <a:sy n="89" d="100"/>
        </p:scale>
        <p:origin x="1248" y="176"/>
      </p:cViewPr>
      <p:guideLst>
        <p:guide orient="horz" pos="2160"/>
        <p:guide pos="2880"/>
      </p:guideLst>
    </p:cSldViewPr>
  </p:slideViewPr>
  <p:outlineViewPr>
    <p:cViewPr>
      <p:scale>
        <a:sx n="33" d="100"/>
        <a:sy n="33" d="100"/>
      </p:scale>
      <p:origin x="0" y="157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588B6-0C78-834D-AB30-8B1F2C654B6E}" type="datetimeFigureOut">
              <a:rPr lang="en-US" smtClean="0"/>
              <a:t>11/6/19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F0211-7C94-E54A-A573-88C778AA27D7}" type="slidenum">
              <a:rPr lang="en-US" smtClean="0"/>
              <a:t>‹#›</a:t>
            </a:fld>
            <a:endParaRPr lang="en-US"/>
          </a:p>
        </p:txBody>
      </p:sp>
    </p:spTree>
    <p:extLst>
      <p:ext uri="{BB962C8B-B14F-4D97-AF65-F5344CB8AC3E}">
        <p14:creationId xmlns:p14="http://schemas.microsoft.com/office/powerpoint/2010/main" val="197051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F0211-7C94-E54A-A573-88C778AA27D7}" type="slidenum">
              <a:rPr lang="en-US" smtClean="0"/>
              <a:t>2</a:t>
            </a:fld>
            <a:endParaRPr lang="en-US"/>
          </a:p>
        </p:txBody>
      </p:sp>
    </p:spTree>
    <p:extLst>
      <p:ext uri="{BB962C8B-B14F-4D97-AF65-F5344CB8AC3E}">
        <p14:creationId xmlns:p14="http://schemas.microsoft.com/office/powerpoint/2010/main" val="97329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F0211-7C94-E54A-A573-88C778AA27D7}" type="slidenum">
              <a:rPr lang="en-US" smtClean="0"/>
              <a:t>6</a:t>
            </a:fld>
            <a:endParaRPr lang="en-US"/>
          </a:p>
        </p:txBody>
      </p:sp>
    </p:spTree>
    <p:extLst>
      <p:ext uri="{BB962C8B-B14F-4D97-AF65-F5344CB8AC3E}">
        <p14:creationId xmlns:p14="http://schemas.microsoft.com/office/powerpoint/2010/main" val="250068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Face-to-face interaction: maintaining</a:t>
            </a:r>
            <a:r>
              <a:rPr lang="en-US" baseline="0" dirty="0"/>
              <a:t> eye contact, understanding tone, facial cues, and body language</a:t>
            </a:r>
            <a:endParaRPr lang="en-US" dirty="0"/>
          </a:p>
        </p:txBody>
      </p:sp>
      <p:sp>
        <p:nvSpPr>
          <p:cNvPr id="4" name="Slide Number Placeholder 3"/>
          <p:cNvSpPr>
            <a:spLocks noGrp="1"/>
          </p:cNvSpPr>
          <p:nvPr>
            <p:ph type="sldNum" sz="quarter" idx="10"/>
          </p:nvPr>
        </p:nvSpPr>
        <p:spPr/>
        <p:txBody>
          <a:bodyPr/>
          <a:lstStyle/>
          <a:p>
            <a:fld id="{B21F0211-7C94-E54A-A573-88C778AA27D7}" type="slidenum">
              <a:rPr lang="en-US" smtClean="0"/>
              <a:t>12</a:t>
            </a:fld>
            <a:endParaRPr lang="en-US"/>
          </a:p>
        </p:txBody>
      </p:sp>
    </p:spTree>
    <p:extLst>
      <p:ext uri="{BB962C8B-B14F-4D97-AF65-F5344CB8AC3E}">
        <p14:creationId xmlns:p14="http://schemas.microsoft.com/office/powerpoint/2010/main" val="157023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21F0211-7C94-E54A-A573-88C778AA27D7}" type="slidenum">
              <a:rPr lang="en-US" smtClean="0"/>
              <a:t>14</a:t>
            </a:fld>
            <a:endParaRPr lang="en-US"/>
          </a:p>
        </p:txBody>
      </p:sp>
    </p:spTree>
    <p:extLst>
      <p:ext uri="{BB962C8B-B14F-4D97-AF65-F5344CB8AC3E}">
        <p14:creationId xmlns:p14="http://schemas.microsoft.com/office/powerpoint/2010/main" val="135094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F0211-7C94-E54A-A573-88C778AA27D7}" type="slidenum">
              <a:rPr lang="en-US" smtClean="0"/>
              <a:t>25</a:t>
            </a:fld>
            <a:endParaRPr lang="en-US"/>
          </a:p>
        </p:txBody>
      </p:sp>
    </p:spTree>
    <p:extLst>
      <p:ext uri="{BB962C8B-B14F-4D97-AF65-F5344CB8AC3E}">
        <p14:creationId xmlns:p14="http://schemas.microsoft.com/office/powerpoint/2010/main" val="144811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F0211-7C94-E54A-A573-88C778AA27D7}" type="slidenum">
              <a:rPr lang="en-US" smtClean="0"/>
              <a:t>30</a:t>
            </a:fld>
            <a:endParaRPr lang="en-US"/>
          </a:p>
        </p:txBody>
      </p:sp>
    </p:spTree>
    <p:extLst>
      <p:ext uri="{BB962C8B-B14F-4D97-AF65-F5344CB8AC3E}">
        <p14:creationId xmlns:p14="http://schemas.microsoft.com/office/powerpoint/2010/main" val="2810220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11/6/19</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image" Target="../media/image14.tiff"/><Relationship Id="rId1" Type="http://schemas.openxmlformats.org/officeDocument/2006/relationships/slideLayout" Target="../slideLayouts/slideLayout4.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4.xml"/><Relationship Id="rId5" Type="http://schemas.openxmlformats.org/officeDocument/2006/relationships/image" Target="../media/image23.tiff"/><Relationship Id="rId4" Type="http://schemas.openxmlformats.org/officeDocument/2006/relationships/image" Target="../media/image22.tiff"/></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4.xml"/><Relationship Id="rId5" Type="http://schemas.openxmlformats.org/officeDocument/2006/relationships/image" Target="../media/image27.tiff"/><Relationship Id="rId4" Type="http://schemas.openxmlformats.org/officeDocument/2006/relationships/image" Target="../media/image2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https://www.youtube.com/embed/vIys-Mgidpg?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4.xml"/><Relationship Id="rId5" Type="http://schemas.openxmlformats.org/officeDocument/2006/relationships/image" Target="../media/image34.tiff"/><Relationship Id="rId4" Type="http://schemas.openxmlformats.org/officeDocument/2006/relationships/image" Target="../media/image33.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businessinsider.com/dscout-research-people-touch-cell-phones-2617-times-a-day-2016-7"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siliconangle.com/2016/02/04/data-rich-more-people-have-access-to-the-internet-than-wate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Social Media, and Video Games</a:t>
            </a:r>
          </a:p>
        </p:txBody>
      </p:sp>
      <p:sp>
        <p:nvSpPr>
          <p:cNvPr id="3" name="Subtitle 2"/>
          <p:cNvSpPr>
            <a:spLocks noGrp="1"/>
          </p:cNvSpPr>
          <p:nvPr>
            <p:ph type="subTitle" idx="1"/>
          </p:nvPr>
        </p:nvSpPr>
        <p:spPr/>
        <p:txBody>
          <a:bodyPr/>
          <a:lstStyle/>
          <a:p>
            <a:r>
              <a:rPr lang="en-US" dirty="0"/>
              <a:t>Presented by: Minh Bui, MA LPC</a:t>
            </a:r>
          </a:p>
          <a:p>
            <a:r>
              <a:rPr lang="en-US" dirty="0"/>
              <a:t>Sade </a:t>
            </a:r>
            <a:r>
              <a:rPr lang="en-US" dirty="0" err="1"/>
              <a:t>Massiah</a:t>
            </a:r>
            <a:r>
              <a:rPr lang="en-US" dirty="0"/>
              <a:t>, MA LPCA</a:t>
            </a:r>
          </a:p>
        </p:txBody>
      </p:sp>
    </p:spTree>
    <p:extLst>
      <p:ext uri="{BB962C8B-B14F-4D97-AF65-F5344CB8AC3E}">
        <p14:creationId xmlns:p14="http://schemas.microsoft.com/office/powerpoint/2010/main" val="14081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dreas-palmer-UJSjxFNLFWY-unsplas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579" y="2519947"/>
            <a:ext cx="5775158" cy="2874210"/>
          </a:xfrm>
          <a:prstGeom prst="rect">
            <a:avLst/>
          </a:prstGeom>
        </p:spPr>
      </p:pic>
      <p:sp>
        <p:nvSpPr>
          <p:cNvPr id="6" name="Rectangle 5"/>
          <p:cNvSpPr/>
          <p:nvPr/>
        </p:nvSpPr>
        <p:spPr>
          <a:xfrm>
            <a:off x="200526" y="654598"/>
            <a:ext cx="8729579" cy="923330"/>
          </a:xfrm>
          <a:prstGeom prst="rect">
            <a:avLst/>
          </a:prstGeom>
          <a:noFill/>
        </p:spPr>
        <p:txBody>
          <a:bodyPr wrap="squar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Screen Time</a:t>
            </a:r>
          </a:p>
        </p:txBody>
      </p:sp>
    </p:spTree>
    <p:extLst>
      <p:ext uri="{BB962C8B-B14F-4D97-AF65-F5344CB8AC3E}">
        <p14:creationId xmlns:p14="http://schemas.microsoft.com/office/powerpoint/2010/main" val="132046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to Know</a:t>
            </a:r>
            <a:r>
              <a:rPr lang="mr-IN" dirty="0"/>
              <a:t>…</a:t>
            </a:r>
            <a:endParaRPr lang="en-US" dirty="0"/>
          </a:p>
        </p:txBody>
      </p:sp>
      <p:sp>
        <p:nvSpPr>
          <p:cNvPr id="5" name="Content Placeholder 4"/>
          <p:cNvSpPr>
            <a:spLocks noGrp="1"/>
          </p:cNvSpPr>
          <p:nvPr>
            <p:ph idx="1"/>
          </p:nvPr>
        </p:nvSpPr>
        <p:spPr/>
        <p:txBody>
          <a:bodyPr>
            <a:normAutofit fontScale="92500" lnSpcReduction="20000"/>
          </a:bodyPr>
          <a:lstStyle/>
          <a:p>
            <a:r>
              <a:rPr lang="en-US" dirty="0"/>
              <a:t>Unplugged downtime allows time to process and think deeply about hard issues, which is necessary for creativity and innovation to occur.</a:t>
            </a:r>
          </a:p>
          <a:p>
            <a:pPr lvl="1"/>
            <a:r>
              <a:rPr lang="en-US" dirty="0"/>
              <a:t>Children who constantly check their phones are apt to be more bored.  They become helpless when they try to do things offline, losing the ability to innovate and imagine.</a:t>
            </a:r>
          </a:p>
          <a:p>
            <a:pPr marL="282575" lvl="1" indent="0">
              <a:buNone/>
            </a:pPr>
            <a:r>
              <a:rPr lang="en-US" dirty="0"/>
              <a:t>(</a:t>
            </a:r>
            <a:r>
              <a:rPr lang="en-US" dirty="0" err="1"/>
              <a:t>Hempe</a:t>
            </a:r>
            <a:r>
              <a:rPr lang="en-US" dirty="0"/>
              <a:t>, 2018)</a:t>
            </a:r>
          </a:p>
          <a:p>
            <a:r>
              <a:rPr lang="en-US" dirty="0"/>
              <a:t>The distraction of a phone can hurt teens the most because it sets the stage for a lifelong dependence on technology.</a:t>
            </a:r>
          </a:p>
          <a:p>
            <a:pPr lvl="1"/>
            <a:r>
              <a:rPr lang="en-US" dirty="0"/>
              <a:t>It robs teens of the gift of being present. (</a:t>
            </a:r>
            <a:r>
              <a:rPr lang="en-US" dirty="0" err="1"/>
              <a:t>Hempe</a:t>
            </a:r>
            <a:r>
              <a:rPr lang="en-US" dirty="0"/>
              <a:t>, 2018)</a:t>
            </a:r>
          </a:p>
          <a:p>
            <a:r>
              <a:rPr lang="en-US" dirty="0"/>
              <a:t>On average, a person touches their phone 2,617 times a day and spends an average of 10.5 hours a day on technology (TV, chrome book, computer/laptop, smartphone, etc.). (</a:t>
            </a:r>
            <a:r>
              <a:rPr lang="en-US" dirty="0" err="1"/>
              <a:t>Naftulin</a:t>
            </a:r>
            <a:r>
              <a:rPr lang="en-US" dirty="0"/>
              <a:t>, 2016)</a:t>
            </a:r>
          </a:p>
          <a:p>
            <a:pPr marL="0" indent="0">
              <a:buNone/>
            </a:pPr>
            <a:endParaRPr lang="en-US" dirty="0"/>
          </a:p>
          <a:p>
            <a:pPr marL="282575" lvl="1" indent="0">
              <a:buNone/>
            </a:pPr>
            <a:endParaRPr lang="en-US" dirty="0"/>
          </a:p>
        </p:txBody>
      </p:sp>
    </p:spTree>
    <p:extLst>
      <p:ext uri="{BB962C8B-B14F-4D97-AF65-F5344CB8AC3E}">
        <p14:creationId xmlns:p14="http://schemas.microsoft.com/office/powerpoint/2010/main" val="300376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a:bodyPr>
          <a:lstStyle/>
          <a:p>
            <a:r>
              <a:rPr lang="en-US" dirty="0"/>
              <a:t>Healthy conversation and empathy are valuable life skills that are important for teen’s emotional development and future successes.  (</a:t>
            </a:r>
            <a:r>
              <a:rPr lang="en-US" dirty="0" err="1"/>
              <a:t>Hempe</a:t>
            </a:r>
            <a:r>
              <a:rPr lang="en-US" dirty="0"/>
              <a:t>, 2018)</a:t>
            </a:r>
          </a:p>
          <a:p>
            <a:r>
              <a:rPr lang="en-US" dirty="0"/>
              <a:t>Hiding behind a smartphone keeps teens from doing the hard work of face-to-face interaction, which causes teens to lose the ability to read emotions. (</a:t>
            </a:r>
            <a:r>
              <a:rPr lang="en-US" dirty="0" err="1"/>
              <a:t>Hempe</a:t>
            </a:r>
            <a:r>
              <a:rPr lang="en-US" dirty="0"/>
              <a:t>, 2018)</a:t>
            </a:r>
          </a:p>
          <a:p>
            <a:endParaRPr lang="en-US" dirty="0"/>
          </a:p>
          <a:p>
            <a:endParaRPr lang="en-US" dirty="0"/>
          </a:p>
          <a:p>
            <a:endParaRPr lang="en-US" dirty="0"/>
          </a:p>
        </p:txBody>
      </p:sp>
    </p:spTree>
    <p:extLst>
      <p:ext uri="{BB962C8B-B14F-4D97-AF65-F5344CB8AC3E}">
        <p14:creationId xmlns:p14="http://schemas.microsoft.com/office/powerpoint/2010/main" val="209331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Intelligence</a:t>
            </a:r>
          </a:p>
        </p:txBody>
      </p:sp>
      <p:sp>
        <p:nvSpPr>
          <p:cNvPr id="3" name="Content Placeholder 2"/>
          <p:cNvSpPr>
            <a:spLocks noGrp="1"/>
          </p:cNvSpPr>
          <p:nvPr>
            <p:ph idx="1"/>
          </p:nvPr>
        </p:nvSpPr>
        <p:spPr/>
        <p:txBody>
          <a:bodyPr>
            <a:normAutofit/>
          </a:bodyPr>
          <a:lstStyle/>
          <a:p>
            <a:r>
              <a:rPr lang="en-US" dirty="0"/>
              <a:t>Defined as the ability to understand the emotions of others as well as the ability to understand and regulate one’s own emotions. (</a:t>
            </a:r>
            <a:r>
              <a:rPr lang="en-US" dirty="0" err="1"/>
              <a:t>Kersting</a:t>
            </a:r>
            <a:r>
              <a:rPr lang="en-US" dirty="0"/>
              <a:t>, 2016)</a:t>
            </a:r>
          </a:p>
          <a:p>
            <a:r>
              <a:rPr lang="en-US" dirty="0"/>
              <a:t>Having a phone in sight can stifle closeness, trust, and empathy. (Mateo, 2019)</a:t>
            </a:r>
          </a:p>
          <a:p>
            <a:r>
              <a:rPr lang="en-US" dirty="0"/>
              <a:t>This is learned through observing voices, body postures, and facial expressions (face-to-face interaction). (</a:t>
            </a:r>
            <a:r>
              <a:rPr lang="en-US" dirty="0" err="1"/>
              <a:t>Kersting</a:t>
            </a:r>
            <a:r>
              <a:rPr lang="en-US" dirty="0"/>
              <a:t>, 2016)</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0782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Screen Time</a:t>
            </a:r>
          </a:p>
        </p:txBody>
      </p:sp>
      <p:sp>
        <p:nvSpPr>
          <p:cNvPr id="3" name="Content Placeholder 2"/>
          <p:cNvSpPr>
            <a:spLocks noGrp="1"/>
          </p:cNvSpPr>
          <p:nvPr>
            <p:ph idx="1"/>
          </p:nvPr>
        </p:nvSpPr>
        <p:spPr/>
        <p:txBody>
          <a:bodyPr>
            <a:normAutofit fontScale="62500" lnSpcReduction="20000"/>
          </a:bodyPr>
          <a:lstStyle/>
          <a:p>
            <a:r>
              <a:rPr lang="en-US" dirty="0"/>
              <a:t>“Brain Drain”</a:t>
            </a:r>
          </a:p>
          <a:p>
            <a:pPr lvl="1"/>
            <a:r>
              <a:rPr lang="en-US" dirty="0"/>
              <a:t>The brain’s ability to hold and process data is reduced when a smartphone is present, even if it is turned off.  </a:t>
            </a:r>
          </a:p>
          <a:p>
            <a:pPr lvl="1"/>
            <a:r>
              <a:rPr lang="en-US" dirty="0"/>
              <a:t>If a smartphone is on, cognitive capacity decreases.</a:t>
            </a:r>
          </a:p>
          <a:p>
            <a:pPr lvl="1"/>
            <a:r>
              <a:rPr lang="en-US" dirty="0"/>
              <a:t>The brain is no longer storing memories because we are so busy taking pictures.</a:t>
            </a:r>
          </a:p>
          <a:p>
            <a:pPr lvl="1"/>
            <a:r>
              <a:rPr lang="en-US" dirty="0"/>
              <a:t>The average attention span for an individual is 6 seconds (the average attention span for a goldfish is 9 seconds)</a:t>
            </a:r>
          </a:p>
          <a:p>
            <a:r>
              <a:rPr lang="en-US" dirty="0"/>
              <a:t>Unnecessary Temptations</a:t>
            </a:r>
          </a:p>
          <a:p>
            <a:pPr lvl="1"/>
            <a:r>
              <a:rPr lang="en-US" dirty="0"/>
              <a:t>Teens brains crave novelty and forbidden content.  </a:t>
            </a:r>
          </a:p>
          <a:p>
            <a:pPr lvl="2"/>
            <a:r>
              <a:rPr lang="en-US" dirty="0"/>
              <a:t>Easier access to pornography </a:t>
            </a:r>
          </a:p>
          <a:p>
            <a:r>
              <a:rPr lang="en-US" dirty="0"/>
              <a:t>Weakened parental and family attachment</a:t>
            </a:r>
          </a:p>
          <a:p>
            <a:pPr lvl="1"/>
            <a:r>
              <a:rPr lang="en-US" dirty="0"/>
              <a:t>Peer orientation undermines healthy development.  Peer oriented kids fail to grow up.</a:t>
            </a:r>
          </a:p>
          <a:p>
            <a:pPr lvl="1"/>
            <a:r>
              <a:rPr lang="en-US" dirty="0"/>
              <a:t>The more hours teens spend in front of a screen, the more lonely and less attached they will be to their family.</a:t>
            </a:r>
          </a:p>
          <a:p>
            <a:pPr marL="282575" lvl="1" indent="0">
              <a:buNone/>
            </a:pPr>
            <a:endParaRPr lang="en-US" dirty="0"/>
          </a:p>
          <a:p>
            <a:pPr marL="282575" lvl="1" indent="0">
              <a:buNone/>
            </a:pPr>
            <a:r>
              <a:rPr lang="en-US" dirty="0"/>
              <a:t>(</a:t>
            </a:r>
            <a:r>
              <a:rPr lang="en-US" dirty="0" err="1"/>
              <a:t>Hempe</a:t>
            </a:r>
            <a:r>
              <a:rPr lang="en-US" dirty="0"/>
              <a:t>, 2018)</a:t>
            </a:r>
          </a:p>
          <a:p>
            <a:pPr marL="282575" lvl="1" indent="0">
              <a:buNone/>
            </a:pPr>
            <a:endParaRPr lang="en-US" dirty="0"/>
          </a:p>
        </p:txBody>
      </p:sp>
    </p:spTree>
    <p:extLst>
      <p:ext uri="{BB962C8B-B14F-4D97-AF65-F5344CB8AC3E}">
        <p14:creationId xmlns:p14="http://schemas.microsoft.com/office/powerpoint/2010/main" val="409535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Time and Sleep</a:t>
            </a:r>
          </a:p>
        </p:txBody>
      </p:sp>
      <p:sp>
        <p:nvSpPr>
          <p:cNvPr id="3" name="Content Placeholder 2"/>
          <p:cNvSpPr>
            <a:spLocks noGrp="1"/>
          </p:cNvSpPr>
          <p:nvPr>
            <p:ph idx="1"/>
          </p:nvPr>
        </p:nvSpPr>
        <p:spPr/>
        <p:txBody>
          <a:bodyPr>
            <a:normAutofit fontScale="77500" lnSpcReduction="20000"/>
          </a:bodyPr>
          <a:lstStyle/>
          <a:p>
            <a:r>
              <a:rPr lang="en-US" dirty="0"/>
              <a:t>Lack of sleep</a:t>
            </a:r>
          </a:p>
          <a:p>
            <a:pPr lvl="1"/>
            <a:r>
              <a:rPr lang="en-US" dirty="0"/>
              <a:t>Elevated levels of cortisol which increase health problem</a:t>
            </a:r>
          </a:p>
          <a:p>
            <a:pPr lvl="2"/>
            <a:r>
              <a:rPr lang="en-US" dirty="0"/>
              <a:t>Teens are not getting the required 9 hours of sleep because phones are keeping them up at night, which creates an overproduction of cortisol (stress hormone) </a:t>
            </a:r>
          </a:p>
          <a:p>
            <a:pPr marL="577850" lvl="2" indent="0">
              <a:buNone/>
            </a:pPr>
            <a:r>
              <a:rPr lang="en-US" dirty="0"/>
              <a:t>(</a:t>
            </a:r>
            <a:r>
              <a:rPr lang="en-US" dirty="0" err="1"/>
              <a:t>Hempe</a:t>
            </a:r>
            <a:r>
              <a:rPr lang="en-US" dirty="0"/>
              <a:t>, 2019)</a:t>
            </a:r>
          </a:p>
          <a:p>
            <a:r>
              <a:rPr lang="en-US" dirty="0"/>
              <a:t>Technology emits blue light.</a:t>
            </a:r>
          </a:p>
          <a:p>
            <a:pPr lvl="1"/>
            <a:r>
              <a:rPr lang="en-US" dirty="0"/>
              <a:t>Blue light goes through eyelids, and the brain continues to process when this happens.  Light leads to more arousal, which leads to less deep sleep. </a:t>
            </a:r>
          </a:p>
          <a:p>
            <a:r>
              <a:rPr lang="en-US" dirty="0"/>
              <a:t>Over a four year period, 100% of adults will have experienced, acute, short-term insomnia.</a:t>
            </a:r>
          </a:p>
          <a:p>
            <a:pPr lvl="1"/>
            <a:r>
              <a:rPr lang="en-US" dirty="0"/>
              <a:t>It should take 10-20 minutes to drift into sleep.</a:t>
            </a:r>
          </a:p>
          <a:p>
            <a:pPr marL="282575" lvl="1" indent="0">
              <a:buNone/>
            </a:pPr>
            <a:endParaRPr lang="en-US" dirty="0"/>
          </a:p>
          <a:p>
            <a:pPr marL="282575" lvl="1" indent="0">
              <a:buNone/>
            </a:pPr>
            <a:r>
              <a:rPr lang="en-US" dirty="0"/>
              <a:t>(Sleep Handout, 2019)</a:t>
            </a:r>
          </a:p>
          <a:p>
            <a:pPr marL="282575" lvl="1" indent="0">
              <a:buNone/>
            </a:pPr>
            <a:endParaRPr lang="en-US" dirty="0"/>
          </a:p>
        </p:txBody>
      </p:sp>
    </p:spTree>
    <p:extLst>
      <p:ext uri="{BB962C8B-B14F-4D97-AF65-F5344CB8AC3E}">
        <p14:creationId xmlns:p14="http://schemas.microsoft.com/office/powerpoint/2010/main" val="155932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Not Enough Sleep</a:t>
            </a:r>
          </a:p>
        </p:txBody>
      </p:sp>
      <p:sp>
        <p:nvSpPr>
          <p:cNvPr id="3" name="Content Placeholder 2"/>
          <p:cNvSpPr>
            <a:spLocks noGrp="1"/>
          </p:cNvSpPr>
          <p:nvPr>
            <p:ph idx="1"/>
          </p:nvPr>
        </p:nvSpPr>
        <p:spPr/>
        <p:txBody>
          <a:bodyPr>
            <a:normAutofit fontScale="85000" lnSpcReduction="20000"/>
          </a:bodyPr>
          <a:lstStyle/>
          <a:p>
            <a:r>
              <a:rPr lang="en-US" dirty="0"/>
              <a:t>Increase in hyperactivity</a:t>
            </a:r>
          </a:p>
          <a:p>
            <a:r>
              <a:rPr lang="en-US" dirty="0"/>
              <a:t>Consume 10-15% more calories, which leads to obesity</a:t>
            </a:r>
          </a:p>
          <a:p>
            <a:r>
              <a:rPr lang="en-US" dirty="0"/>
              <a:t>Decrease in attention</a:t>
            </a:r>
          </a:p>
          <a:p>
            <a:r>
              <a:rPr lang="en-US" dirty="0"/>
              <a:t>Higher irritability</a:t>
            </a:r>
          </a:p>
          <a:p>
            <a:r>
              <a:rPr lang="en-US" dirty="0"/>
              <a:t>Increase in anxiety and depression</a:t>
            </a:r>
          </a:p>
          <a:p>
            <a:r>
              <a:rPr lang="en-US" dirty="0"/>
              <a:t>Decreased immune system</a:t>
            </a:r>
          </a:p>
          <a:p>
            <a:r>
              <a:rPr lang="en-US" dirty="0"/>
              <a:t>Increase cortisol (stress hormone)</a:t>
            </a:r>
          </a:p>
          <a:p>
            <a:r>
              <a:rPr lang="en-US" dirty="0"/>
              <a:t>Lower empathy</a:t>
            </a:r>
          </a:p>
          <a:p>
            <a:pPr marL="0" indent="0">
              <a:buNone/>
            </a:pPr>
            <a:r>
              <a:rPr lang="en-US" dirty="0"/>
              <a:t>(Sleep Handout, 2019)</a:t>
            </a:r>
          </a:p>
        </p:txBody>
      </p:sp>
    </p:spTree>
    <p:extLst>
      <p:ext uri="{BB962C8B-B14F-4D97-AF65-F5344CB8AC3E}">
        <p14:creationId xmlns:p14="http://schemas.microsoft.com/office/powerpoint/2010/main" val="387047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Technology and Driving</a:t>
            </a:r>
          </a:p>
        </p:txBody>
      </p:sp>
      <p:pic>
        <p:nvPicPr>
          <p:cNvPr id="6" name="Content Placeholder 5" descr="photo-1521056329224-c50191a74158.jpeg"/>
          <p:cNvPicPr>
            <a:picLocks noGrp="1" noChangeAspect="1"/>
          </p:cNvPicPr>
          <p:nvPr>
            <p:ph idx="1"/>
          </p:nvPr>
        </p:nvPicPr>
        <p:blipFill>
          <a:blip r:embed="rId2">
            <a:extLst>
              <a:ext uri="{28A0092B-C50C-407E-A947-70E740481C1C}">
                <a14:useLocalDpi xmlns:a14="http://schemas.microsoft.com/office/drawing/2010/main" val="0"/>
              </a:ext>
            </a:extLst>
          </a:blip>
          <a:srcRect t="8200" b="8200"/>
          <a:stretch>
            <a:fillRect/>
          </a:stretch>
        </p:blipFill>
        <p:spPr>
          <a:xfrm>
            <a:off x="1447885" y="1828800"/>
            <a:ext cx="6292432" cy="3492378"/>
          </a:xfrm>
        </p:spPr>
      </p:pic>
    </p:spTree>
    <p:extLst>
      <p:ext uri="{BB962C8B-B14F-4D97-AF65-F5344CB8AC3E}">
        <p14:creationId xmlns:p14="http://schemas.microsoft.com/office/powerpoint/2010/main" val="231615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Know</a:t>
            </a:r>
            <a:r>
              <a:rPr lang="mr-IN" dirty="0"/>
              <a:t>…</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21% of teen drivers involved in fatal accidents are distracted by a cell phone</a:t>
            </a:r>
          </a:p>
          <a:p>
            <a:endParaRPr lang="en-US" dirty="0"/>
          </a:p>
          <a:p>
            <a:r>
              <a:rPr lang="en-US" dirty="0"/>
              <a:t>11 teens die every day in accidents caused by texting while driving</a:t>
            </a:r>
          </a:p>
          <a:p>
            <a:endParaRPr lang="en-US" dirty="0"/>
          </a:p>
          <a:p>
            <a:r>
              <a:rPr lang="en-US" dirty="0"/>
              <a:t>Teen drivers are 4 times more likely than adults to get into car crashes when talking on the phone or driving</a:t>
            </a:r>
          </a:p>
          <a:p>
            <a:endParaRPr lang="en-US" dirty="0"/>
          </a:p>
          <a:p>
            <a:pPr marL="0" indent="0">
              <a:buNone/>
            </a:pPr>
            <a:r>
              <a:rPr lang="en-US" dirty="0"/>
              <a:t>(Social Media, 2019)</a:t>
            </a:r>
          </a:p>
        </p:txBody>
      </p:sp>
    </p:spTree>
    <p:extLst>
      <p:ext uri="{BB962C8B-B14F-4D97-AF65-F5344CB8AC3E}">
        <p14:creationId xmlns:p14="http://schemas.microsoft.com/office/powerpoint/2010/main" val="227462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Stage for Addictions</a:t>
            </a:r>
          </a:p>
        </p:txBody>
      </p:sp>
      <p:sp>
        <p:nvSpPr>
          <p:cNvPr id="3" name="Content Placeholder 2"/>
          <p:cNvSpPr>
            <a:spLocks noGrp="1"/>
          </p:cNvSpPr>
          <p:nvPr>
            <p:ph idx="1"/>
          </p:nvPr>
        </p:nvSpPr>
        <p:spPr/>
        <p:txBody>
          <a:bodyPr>
            <a:normAutofit fontScale="77500" lnSpcReduction="20000"/>
          </a:bodyPr>
          <a:lstStyle/>
          <a:p>
            <a:r>
              <a:rPr lang="en-US" dirty="0"/>
              <a:t>Cortisol (the stress hormone) causes the feeling of wanting to check your phone.</a:t>
            </a:r>
          </a:p>
          <a:p>
            <a:r>
              <a:rPr lang="en-US" dirty="0"/>
              <a:t>Smartphones are designed to stimulate a chemical response in the brain, delivering dopamine every time the user responds to a notification</a:t>
            </a:r>
          </a:p>
          <a:p>
            <a:pPr lvl="1"/>
            <a:r>
              <a:rPr lang="en-US" dirty="0"/>
              <a:t>This is similar to drug use, releasing dopamine to get the “feel good” effect. </a:t>
            </a:r>
          </a:p>
          <a:p>
            <a:r>
              <a:rPr lang="en-US" dirty="0"/>
              <a:t>Teens are at a higher risk for addiction because it changes the way their brains regulate the release of dopamine and their emotions.</a:t>
            </a:r>
          </a:p>
          <a:p>
            <a:r>
              <a:rPr lang="en-US" dirty="0"/>
              <a:t>The release of dopamine is enhanced in teen’s brains, giving them a higher sense of reward.</a:t>
            </a:r>
          </a:p>
          <a:p>
            <a:pPr lvl="1"/>
            <a:r>
              <a:rPr lang="en-US" dirty="0"/>
              <a:t>Frontal cortex has not fully developed and neurons fire at a higher rate than those of adults, causing teens to take more risks and become addicted faster.  </a:t>
            </a:r>
          </a:p>
          <a:p>
            <a:pPr lvl="1"/>
            <a:endParaRPr lang="en-US" dirty="0"/>
          </a:p>
          <a:p>
            <a:pPr marL="282575" lvl="1" indent="0">
              <a:buNone/>
            </a:pPr>
            <a:r>
              <a:rPr lang="en-US" dirty="0"/>
              <a:t>(</a:t>
            </a:r>
            <a:r>
              <a:rPr lang="en-US" dirty="0" err="1"/>
              <a:t>Hempe</a:t>
            </a:r>
            <a:r>
              <a:rPr lang="en-US" dirty="0"/>
              <a:t>, 2018)</a:t>
            </a:r>
          </a:p>
        </p:txBody>
      </p:sp>
    </p:spTree>
    <p:extLst>
      <p:ext uri="{BB962C8B-B14F-4D97-AF65-F5344CB8AC3E}">
        <p14:creationId xmlns:p14="http://schemas.microsoft.com/office/powerpoint/2010/main" val="24651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Problem</a:t>
            </a:r>
          </a:p>
        </p:txBody>
      </p:sp>
      <p:sp>
        <p:nvSpPr>
          <p:cNvPr id="3" name="Content Placeholder 2"/>
          <p:cNvSpPr>
            <a:spLocks noGrp="1"/>
          </p:cNvSpPr>
          <p:nvPr>
            <p:ph idx="1"/>
          </p:nvPr>
        </p:nvSpPr>
        <p:spPr/>
        <p:txBody>
          <a:bodyPr/>
          <a:lstStyle/>
          <a:p>
            <a:r>
              <a:rPr lang="en-US" dirty="0"/>
              <a:t>“Video games are replacing children’s imaginations.” (Clement and Miles, 2018)</a:t>
            </a:r>
          </a:p>
          <a:p>
            <a:r>
              <a:rPr lang="en-US" dirty="0"/>
              <a:t>“Since Google can give us information about everything, why should we bother learning anything?” (Clement and Miles, 2018)</a:t>
            </a:r>
          </a:p>
          <a:p>
            <a:r>
              <a:rPr lang="en-US" dirty="0"/>
              <a:t>“Video games are digital heroin for the mind that makes the gamer feel good, but also helps them escape from reality.” </a:t>
            </a:r>
            <a:r>
              <a:rPr lang="mr-IN" dirty="0"/>
              <a:t>–</a:t>
            </a:r>
            <a:r>
              <a:rPr lang="en-US" dirty="0"/>
              <a:t> Andrew Doan, </a:t>
            </a:r>
            <a:r>
              <a:rPr lang="en-US" i="1" dirty="0"/>
              <a:t>Hooked on Games</a:t>
            </a:r>
            <a:endParaRPr lang="en-US" dirty="0"/>
          </a:p>
        </p:txBody>
      </p:sp>
    </p:spTree>
    <p:extLst>
      <p:ext uri="{BB962C8B-B14F-4D97-AF65-F5344CB8AC3E}">
        <p14:creationId xmlns:p14="http://schemas.microsoft.com/office/powerpoint/2010/main" val="86986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ocialmedia2.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t="8379" b="8379"/>
          <a:stretch>
            <a:fillRect/>
          </a:stretch>
        </p:blipFill>
        <p:spPr>
          <a:xfrm>
            <a:off x="2219158" y="2378995"/>
            <a:ext cx="4778375" cy="2651125"/>
          </a:xfrm>
        </p:spPr>
      </p:pic>
      <p:sp>
        <p:nvSpPr>
          <p:cNvPr id="8" name="Rectangle 7"/>
          <p:cNvSpPr/>
          <p:nvPr/>
        </p:nvSpPr>
        <p:spPr>
          <a:xfrm>
            <a:off x="214062" y="502058"/>
            <a:ext cx="8719443" cy="923330"/>
          </a:xfrm>
          <a:prstGeom prst="rect">
            <a:avLst/>
          </a:prstGeom>
          <a:noFill/>
        </p:spPr>
        <p:txBody>
          <a:bodyPr wrap="squar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Social Media</a:t>
            </a:r>
          </a:p>
        </p:txBody>
      </p:sp>
    </p:spTree>
    <p:extLst>
      <p:ext uri="{BB962C8B-B14F-4D97-AF65-F5344CB8AC3E}">
        <p14:creationId xmlns:p14="http://schemas.microsoft.com/office/powerpoint/2010/main" val="321625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Dating Apps</a:t>
            </a:r>
          </a:p>
        </p:txBody>
      </p:sp>
      <p:sp>
        <p:nvSpPr>
          <p:cNvPr id="3" name="Content Placeholder 2"/>
          <p:cNvSpPr>
            <a:spLocks noGrp="1"/>
          </p:cNvSpPr>
          <p:nvPr>
            <p:ph sz="half" idx="1"/>
          </p:nvPr>
        </p:nvSpPr>
        <p:spPr>
          <a:xfrm>
            <a:off x="779462" y="1585269"/>
            <a:ext cx="3657600" cy="5029200"/>
          </a:xfrm>
        </p:spPr>
        <p:txBody>
          <a:bodyPr>
            <a:noAutofit/>
          </a:bodyPr>
          <a:lstStyle/>
          <a:p>
            <a:r>
              <a:rPr lang="en-US" sz="1400" dirty="0"/>
              <a:t>Skout </a:t>
            </a:r>
          </a:p>
          <a:p>
            <a:pPr lvl="1"/>
            <a:r>
              <a:rPr lang="en-US" sz="1400" dirty="0"/>
              <a:t>A free social dating app that is supposed to prohibit people under 17 from sharing private photos.  However, kids can easily create an account with a different age.  Negative reviews have reported harassment on the app.</a:t>
            </a:r>
          </a:p>
          <a:p>
            <a:r>
              <a:rPr lang="en-US" sz="1400" dirty="0"/>
              <a:t>Badoo </a:t>
            </a:r>
          </a:p>
          <a:p>
            <a:pPr lvl="1"/>
            <a:r>
              <a:rPr lang="en-US" sz="1400" dirty="0"/>
              <a:t>An adult only dating and social media app that allows users to chat, share photos and videos based on location.  However, kids have created fake accounts.</a:t>
            </a:r>
          </a:p>
          <a:p>
            <a:r>
              <a:rPr lang="en-US" sz="1400" dirty="0"/>
              <a:t>Hot or Not </a:t>
            </a:r>
          </a:p>
          <a:p>
            <a:pPr lvl="1"/>
            <a:r>
              <a:rPr lang="en-US" sz="1400" dirty="0"/>
              <a:t>A rating site that allows users to rate the attractiveness of photos that are being submitted by others.  The purpose of the app is to hook up.  </a:t>
            </a:r>
          </a:p>
          <a:p>
            <a:pPr marL="282575" lvl="1" indent="0">
              <a:buNone/>
            </a:pPr>
            <a:endParaRPr lang="en-US" sz="1200" dirty="0"/>
          </a:p>
        </p:txBody>
      </p:sp>
      <p:sp>
        <p:nvSpPr>
          <p:cNvPr id="4" name="Content Placeholder 3"/>
          <p:cNvSpPr>
            <a:spLocks noGrp="1"/>
          </p:cNvSpPr>
          <p:nvPr>
            <p:ph sz="half" idx="2"/>
          </p:nvPr>
        </p:nvSpPr>
        <p:spPr/>
        <p:txBody>
          <a:bodyPr>
            <a:normAutofit fontScale="85000" lnSpcReduction="10000"/>
          </a:bodyPr>
          <a:lstStyle/>
          <a:p>
            <a:r>
              <a:rPr lang="en-US" sz="1400" dirty="0"/>
              <a:t>Grindr </a:t>
            </a:r>
          </a:p>
          <a:p>
            <a:pPr lvl="1"/>
            <a:r>
              <a:rPr lang="en-US" sz="1400" dirty="0"/>
              <a:t>It is a social dating app that is rated 17+ for gay and bisexual men.</a:t>
            </a:r>
          </a:p>
          <a:p>
            <a:pPr lvl="1"/>
            <a:r>
              <a:rPr lang="en-US" sz="1400" dirty="0"/>
              <a:t>This app can result in bullying if someone is </a:t>
            </a:r>
            <a:r>
              <a:rPr lang="en-US" sz="1400" dirty="0" err="1"/>
              <a:t>outed</a:t>
            </a:r>
            <a:r>
              <a:rPr lang="en-US" sz="1400" dirty="0"/>
              <a:t> but does not want to be.  Graphic content and language is possible. </a:t>
            </a:r>
          </a:p>
          <a:p>
            <a:pPr marL="282575" lvl="1" indent="0">
              <a:buNone/>
            </a:pPr>
            <a:endParaRPr lang="en-US" sz="1400" dirty="0"/>
          </a:p>
          <a:p>
            <a:r>
              <a:rPr lang="en-US" sz="1400" dirty="0"/>
              <a:t>MeetMe </a:t>
            </a:r>
          </a:p>
          <a:p>
            <a:pPr lvl="1"/>
            <a:r>
              <a:rPr lang="en-US" sz="1400" dirty="0"/>
              <a:t>A dating social media app that allows people to connect based on location.  Users are encouraged to meet in person.</a:t>
            </a:r>
          </a:p>
          <a:p>
            <a:pPr marL="282575" lvl="1" indent="0">
              <a:buNone/>
            </a:pPr>
            <a:endParaRPr lang="en-US" sz="1400" dirty="0"/>
          </a:p>
          <a:p>
            <a:r>
              <a:rPr lang="en-US" sz="1400" dirty="0"/>
              <a:t>Bumble </a:t>
            </a:r>
          </a:p>
          <a:p>
            <a:pPr lvl="1"/>
            <a:r>
              <a:rPr lang="en-US" sz="1400" dirty="0"/>
              <a:t>A dating app that requires women to make the first contact for people who are looking for romantic or sexual relationships.  Teens can create fake accounts and falsify their age.</a:t>
            </a:r>
          </a:p>
          <a:p>
            <a:pPr marL="0" indent="0">
              <a:buNone/>
            </a:pPr>
            <a:endParaRPr lang="en-US" dirty="0"/>
          </a:p>
        </p:txBody>
      </p:sp>
      <p:pic>
        <p:nvPicPr>
          <p:cNvPr id="5" name="Picture 4">
            <a:extLst>
              <a:ext uri="{FF2B5EF4-FFF2-40B4-BE49-F238E27FC236}">
                <a16:creationId xmlns:a16="http://schemas.microsoft.com/office/drawing/2014/main" id="{5770A836-9C91-784A-8ECC-BC41E10C8768}"/>
              </a:ext>
            </a:extLst>
          </p:cNvPr>
          <p:cNvPicPr>
            <a:picLocks noChangeAspect="1"/>
          </p:cNvPicPr>
          <p:nvPr/>
        </p:nvPicPr>
        <p:blipFill>
          <a:blip r:embed="rId2"/>
          <a:stretch>
            <a:fillRect/>
          </a:stretch>
        </p:blipFill>
        <p:spPr>
          <a:xfrm>
            <a:off x="1710047" y="1395613"/>
            <a:ext cx="538100" cy="538100"/>
          </a:xfrm>
          <a:prstGeom prst="rect">
            <a:avLst/>
          </a:prstGeom>
        </p:spPr>
      </p:pic>
      <p:pic>
        <p:nvPicPr>
          <p:cNvPr id="6" name="Picture 5">
            <a:extLst>
              <a:ext uri="{FF2B5EF4-FFF2-40B4-BE49-F238E27FC236}">
                <a16:creationId xmlns:a16="http://schemas.microsoft.com/office/drawing/2014/main" id="{A7A5F108-0936-D54B-B8B6-9177323599D2}"/>
              </a:ext>
            </a:extLst>
          </p:cNvPr>
          <p:cNvPicPr>
            <a:picLocks noChangeAspect="1"/>
          </p:cNvPicPr>
          <p:nvPr/>
        </p:nvPicPr>
        <p:blipFill>
          <a:blip r:embed="rId3"/>
          <a:stretch>
            <a:fillRect/>
          </a:stretch>
        </p:blipFill>
        <p:spPr>
          <a:xfrm>
            <a:off x="1710046" y="3429000"/>
            <a:ext cx="538101" cy="538101"/>
          </a:xfrm>
          <a:prstGeom prst="rect">
            <a:avLst/>
          </a:prstGeom>
        </p:spPr>
      </p:pic>
      <p:pic>
        <p:nvPicPr>
          <p:cNvPr id="7" name="Picture 6">
            <a:extLst>
              <a:ext uri="{FF2B5EF4-FFF2-40B4-BE49-F238E27FC236}">
                <a16:creationId xmlns:a16="http://schemas.microsoft.com/office/drawing/2014/main" id="{45FE44A5-2415-4343-98CA-314FDBC4BE58}"/>
              </a:ext>
            </a:extLst>
          </p:cNvPr>
          <p:cNvPicPr>
            <a:picLocks noChangeAspect="1"/>
          </p:cNvPicPr>
          <p:nvPr/>
        </p:nvPicPr>
        <p:blipFill>
          <a:blip r:embed="rId4"/>
          <a:stretch>
            <a:fillRect/>
          </a:stretch>
        </p:blipFill>
        <p:spPr>
          <a:xfrm>
            <a:off x="2093912" y="5033610"/>
            <a:ext cx="514350" cy="514350"/>
          </a:xfrm>
          <a:prstGeom prst="rect">
            <a:avLst/>
          </a:prstGeom>
        </p:spPr>
      </p:pic>
      <p:pic>
        <p:nvPicPr>
          <p:cNvPr id="8" name="Picture 7">
            <a:extLst>
              <a:ext uri="{FF2B5EF4-FFF2-40B4-BE49-F238E27FC236}">
                <a16:creationId xmlns:a16="http://schemas.microsoft.com/office/drawing/2014/main" id="{21913F8D-1F43-BC46-85F6-2A3725CF1184}"/>
              </a:ext>
            </a:extLst>
          </p:cNvPr>
          <p:cNvPicPr>
            <a:picLocks noChangeAspect="1"/>
          </p:cNvPicPr>
          <p:nvPr/>
        </p:nvPicPr>
        <p:blipFill>
          <a:blip r:embed="rId5"/>
          <a:stretch>
            <a:fillRect/>
          </a:stretch>
        </p:blipFill>
        <p:spPr>
          <a:xfrm>
            <a:off x="5687786" y="1425388"/>
            <a:ext cx="1300842" cy="650421"/>
          </a:xfrm>
          <a:prstGeom prst="rect">
            <a:avLst/>
          </a:prstGeom>
        </p:spPr>
      </p:pic>
      <p:pic>
        <p:nvPicPr>
          <p:cNvPr id="9" name="Picture 8">
            <a:extLst>
              <a:ext uri="{FF2B5EF4-FFF2-40B4-BE49-F238E27FC236}">
                <a16:creationId xmlns:a16="http://schemas.microsoft.com/office/drawing/2014/main" id="{4B539DE0-02DC-CD43-BEAB-642641543115}"/>
              </a:ext>
            </a:extLst>
          </p:cNvPr>
          <p:cNvPicPr>
            <a:picLocks noChangeAspect="1"/>
          </p:cNvPicPr>
          <p:nvPr/>
        </p:nvPicPr>
        <p:blipFill>
          <a:blip r:embed="rId6"/>
          <a:stretch>
            <a:fillRect/>
          </a:stretch>
        </p:blipFill>
        <p:spPr>
          <a:xfrm>
            <a:off x="5687786" y="3149682"/>
            <a:ext cx="558635" cy="558635"/>
          </a:xfrm>
          <a:prstGeom prst="rect">
            <a:avLst/>
          </a:prstGeom>
        </p:spPr>
      </p:pic>
      <p:pic>
        <p:nvPicPr>
          <p:cNvPr id="10" name="Picture 9">
            <a:extLst>
              <a:ext uri="{FF2B5EF4-FFF2-40B4-BE49-F238E27FC236}">
                <a16:creationId xmlns:a16="http://schemas.microsoft.com/office/drawing/2014/main" id="{234993ED-CE11-6B41-9634-74C48044094A}"/>
              </a:ext>
            </a:extLst>
          </p:cNvPr>
          <p:cNvPicPr>
            <a:picLocks noChangeAspect="1"/>
          </p:cNvPicPr>
          <p:nvPr/>
        </p:nvPicPr>
        <p:blipFill>
          <a:blip r:embed="rId7"/>
          <a:stretch>
            <a:fillRect/>
          </a:stretch>
        </p:blipFill>
        <p:spPr>
          <a:xfrm>
            <a:off x="5687786" y="4223557"/>
            <a:ext cx="1300842" cy="634538"/>
          </a:xfrm>
          <a:prstGeom prst="rect">
            <a:avLst/>
          </a:prstGeom>
        </p:spPr>
      </p:pic>
    </p:spTree>
    <p:extLst>
      <p:ext uri="{BB962C8B-B14F-4D97-AF65-F5344CB8AC3E}">
        <p14:creationId xmlns:p14="http://schemas.microsoft.com/office/powerpoint/2010/main" val="56904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Video Apps</a:t>
            </a:r>
          </a:p>
        </p:txBody>
      </p:sp>
      <p:sp>
        <p:nvSpPr>
          <p:cNvPr id="3" name="Content Placeholder 2"/>
          <p:cNvSpPr>
            <a:spLocks noGrp="1"/>
          </p:cNvSpPr>
          <p:nvPr>
            <p:ph sz="half" idx="1"/>
          </p:nvPr>
        </p:nvSpPr>
        <p:spPr>
          <a:xfrm>
            <a:off x="779462" y="1427707"/>
            <a:ext cx="3657600" cy="4219575"/>
          </a:xfrm>
        </p:spPr>
        <p:txBody>
          <a:bodyPr>
            <a:noAutofit/>
          </a:bodyPr>
          <a:lstStyle/>
          <a:p>
            <a:r>
              <a:rPr lang="en-US" sz="1400" dirty="0"/>
              <a:t>TikTok </a:t>
            </a:r>
          </a:p>
          <a:p>
            <a:pPr lvl="1"/>
            <a:r>
              <a:rPr lang="en-US" sz="1400" dirty="0"/>
              <a:t>A new popular app that allows users to create and share short videos.  The app has very limited privacy controls and users can be exposed to cyberbullying.</a:t>
            </a:r>
          </a:p>
          <a:p>
            <a:pPr marL="282575" lvl="1" indent="0">
              <a:buNone/>
            </a:pPr>
            <a:endParaRPr lang="en-US" sz="1400" dirty="0"/>
          </a:p>
          <a:p>
            <a:r>
              <a:rPr lang="en-US" sz="1400" dirty="0"/>
              <a:t>Holla </a:t>
            </a:r>
          </a:p>
          <a:p>
            <a:pPr lvl="1"/>
            <a:r>
              <a:rPr lang="en-US" sz="1400" dirty="0"/>
              <a:t>This self-proclaimed “addicting” video chat lets users meet people in seconds throughout the world.  Law enforcement said users have seen racial slurs and explicit content broadcasted to underage kids.</a:t>
            </a:r>
          </a:p>
          <a:p>
            <a:pPr lvl="1"/>
            <a:r>
              <a:rPr lang="en-US" sz="1400" dirty="0"/>
              <a:t>Calculator+</a:t>
            </a:r>
          </a:p>
          <a:p>
            <a:pPr lvl="1"/>
            <a:r>
              <a:rPr lang="en-US" sz="1400" dirty="0"/>
              <a:t>A free vault app that hides private files behind a functioning calculator.  It allows individuals to take photos and videos directly within the app that will be hidden and password protected.</a:t>
            </a:r>
          </a:p>
        </p:txBody>
      </p:sp>
      <p:sp>
        <p:nvSpPr>
          <p:cNvPr id="4" name="Content Placeholder 3"/>
          <p:cNvSpPr>
            <a:spLocks noGrp="1"/>
          </p:cNvSpPr>
          <p:nvPr>
            <p:ph sz="half" idx="2"/>
          </p:nvPr>
        </p:nvSpPr>
        <p:spPr/>
        <p:txBody>
          <a:bodyPr>
            <a:normAutofit/>
          </a:bodyPr>
          <a:lstStyle/>
          <a:p>
            <a:r>
              <a:rPr lang="en-US" sz="1400" dirty="0"/>
              <a:t>Live.Me </a:t>
            </a:r>
          </a:p>
          <a:p>
            <a:pPr lvl="1"/>
            <a:r>
              <a:rPr lang="en-US" sz="1400" dirty="0"/>
              <a:t>Live video streaming app that is rated 17+ and allows anyone to follow you while you live stream.  It can pinpoint location within ten feet of where you are standing. Videos were being recorded and sold as child porn.  </a:t>
            </a:r>
          </a:p>
          <a:p>
            <a:pPr marL="282575" lvl="1" indent="0">
              <a:buNone/>
            </a:pPr>
            <a:endParaRPr lang="en-US" sz="1400" dirty="0"/>
          </a:p>
          <a:p>
            <a:r>
              <a:rPr lang="en-US" sz="1400" dirty="0"/>
              <a:t>SnapChat </a:t>
            </a:r>
          </a:p>
          <a:p>
            <a:pPr lvl="1"/>
            <a:r>
              <a:rPr lang="en-US" sz="1400" dirty="0"/>
              <a:t>One of the most popular social media apps in the world that allows users to take and share photos/videos to their friends.  Teens are able to send inappropriate content to each other and have it disappear in 24 hours.</a:t>
            </a:r>
          </a:p>
          <a:p>
            <a:pPr marL="0" indent="0">
              <a:buNone/>
            </a:pPr>
            <a:endParaRPr lang="en-US" dirty="0"/>
          </a:p>
        </p:txBody>
      </p:sp>
      <p:pic>
        <p:nvPicPr>
          <p:cNvPr id="5" name="Picture 4">
            <a:extLst>
              <a:ext uri="{FF2B5EF4-FFF2-40B4-BE49-F238E27FC236}">
                <a16:creationId xmlns:a16="http://schemas.microsoft.com/office/drawing/2014/main" id="{C8F9C73E-520B-AC45-BB2C-73708C751E99}"/>
              </a:ext>
            </a:extLst>
          </p:cNvPr>
          <p:cNvPicPr>
            <a:picLocks noChangeAspect="1"/>
          </p:cNvPicPr>
          <p:nvPr/>
        </p:nvPicPr>
        <p:blipFill>
          <a:blip r:embed="rId2"/>
          <a:stretch>
            <a:fillRect/>
          </a:stretch>
        </p:blipFill>
        <p:spPr>
          <a:xfrm>
            <a:off x="1765713" y="1210718"/>
            <a:ext cx="585601" cy="577390"/>
          </a:xfrm>
          <a:prstGeom prst="rect">
            <a:avLst/>
          </a:prstGeom>
        </p:spPr>
      </p:pic>
      <p:pic>
        <p:nvPicPr>
          <p:cNvPr id="6" name="Picture 5">
            <a:extLst>
              <a:ext uri="{FF2B5EF4-FFF2-40B4-BE49-F238E27FC236}">
                <a16:creationId xmlns:a16="http://schemas.microsoft.com/office/drawing/2014/main" id="{E0735AEE-91D2-A148-BEC7-1ABA699279DC}"/>
              </a:ext>
            </a:extLst>
          </p:cNvPr>
          <p:cNvPicPr>
            <a:picLocks noChangeAspect="1"/>
          </p:cNvPicPr>
          <p:nvPr/>
        </p:nvPicPr>
        <p:blipFill>
          <a:blip r:embed="rId3"/>
          <a:stretch>
            <a:fillRect/>
          </a:stretch>
        </p:blipFill>
        <p:spPr>
          <a:xfrm>
            <a:off x="1765713" y="3033970"/>
            <a:ext cx="642010" cy="642010"/>
          </a:xfrm>
          <a:prstGeom prst="rect">
            <a:avLst/>
          </a:prstGeom>
        </p:spPr>
      </p:pic>
      <p:pic>
        <p:nvPicPr>
          <p:cNvPr id="8" name="Picture 7">
            <a:extLst>
              <a:ext uri="{FF2B5EF4-FFF2-40B4-BE49-F238E27FC236}">
                <a16:creationId xmlns:a16="http://schemas.microsoft.com/office/drawing/2014/main" id="{EA2D9B15-D5B0-FE4E-B7B2-CE5FB04245C3}"/>
              </a:ext>
            </a:extLst>
          </p:cNvPr>
          <p:cNvPicPr>
            <a:picLocks noChangeAspect="1"/>
          </p:cNvPicPr>
          <p:nvPr/>
        </p:nvPicPr>
        <p:blipFill>
          <a:blip r:embed="rId4"/>
          <a:stretch>
            <a:fillRect/>
          </a:stretch>
        </p:blipFill>
        <p:spPr>
          <a:xfrm>
            <a:off x="5836736" y="1425388"/>
            <a:ext cx="680605" cy="680605"/>
          </a:xfrm>
          <a:prstGeom prst="rect">
            <a:avLst/>
          </a:prstGeom>
        </p:spPr>
      </p:pic>
      <p:pic>
        <p:nvPicPr>
          <p:cNvPr id="9" name="Picture 8">
            <a:extLst>
              <a:ext uri="{FF2B5EF4-FFF2-40B4-BE49-F238E27FC236}">
                <a16:creationId xmlns:a16="http://schemas.microsoft.com/office/drawing/2014/main" id="{4DAC81BD-2D7B-1048-98EE-720B33C884AB}"/>
              </a:ext>
            </a:extLst>
          </p:cNvPr>
          <p:cNvPicPr>
            <a:picLocks noChangeAspect="1"/>
          </p:cNvPicPr>
          <p:nvPr/>
        </p:nvPicPr>
        <p:blipFill>
          <a:blip r:embed="rId5"/>
          <a:stretch>
            <a:fillRect/>
          </a:stretch>
        </p:blipFill>
        <p:spPr>
          <a:xfrm>
            <a:off x="5836736" y="3762549"/>
            <a:ext cx="763732" cy="763732"/>
          </a:xfrm>
          <a:prstGeom prst="rect">
            <a:avLst/>
          </a:prstGeom>
        </p:spPr>
      </p:pic>
    </p:spTree>
    <p:extLst>
      <p:ext uri="{BB962C8B-B14F-4D97-AF65-F5344CB8AC3E}">
        <p14:creationId xmlns:p14="http://schemas.microsoft.com/office/powerpoint/2010/main" val="325366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Texting Apps</a:t>
            </a:r>
          </a:p>
        </p:txBody>
      </p:sp>
      <p:sp>
        <p:nvSpPr>
          <p:cNvPr id="3" name="Content Placeholder 2"/>
          <p:cNvSpPr>
            <a:spLocks noGrp="1"/>
          </p:cNvSpPr>
          <p:nvPr>
            <p:ph sz="half" idx="1"/>
          </p:nvPr>
        </p:nvSpPr>
        <p:spPr/>
        <p:txBody>
          <a:bodyPr>
            <a:noAutofit/>
          </a:bodyPr>
          <a:lstStyle/>
          <a:p>
            <a:r>
              <a:rPr lang="en-US" sz="1400" dirty="0"/>
              <a:t>WhatsApp </a:t>
            </a:r>
          </a:p>
          <a:p>
            <a:pPr marL="0" indent="0">
              <a:buNone/>
            </a:pPr>
            <a:endParaRPr lang="en-US" sz="1400" dirty="0"/>
          </a:p>
          <a:p>
            <a:pPr lvl="1"/>
            <a:r>
              <a:rPr lang="en-US" sz="1400" dirty="0"/>
              <a:t>A messaging app that allows text messaging, video calls, and </a:t>
            </a:r>
            <a:r>
              <a:rPr lang="en-US" sz="1400" dirty="0" err="1"/>
              <a:t>photosharing</a:t>
            </a:r>
            <a:r>
              <a:rPr lang="en-US" sz="1400" dirty="0"/>
              <a:t> with users worldwide.</a:t>
            </a:r>
          </a:p>
          <a:p>
            <a:r>
              <a:rPr lang="en-US" sz="1400" dirty="0" err="1"/>
              <a:t>Ask.FM</a:t>
            </a:r>
            <a:r>
              <a:rPr lang="en-US" sz="1400" dirty="0"/>
              <a:t>  </a:t>
            </a:r>
          </a:p>
          <a:p>
            <a:pPr marL="0" indent="0">
              <a:buNone/>
            </a:pPr>
            <a:endParaRPr lang="en-US" sz="1400" dirty="0"/>
          </a:p>
          <a:p>
            <a:pPr lvl="1"/>
            <a:r>
              <a:rPr lang="en-US" sz="1400" dirty="0"/>
              <a:t>An app where you can ask and answer controversially questions anonymously.  It can be viewed by anyone and is known for cyberbullying.</a:t>
            </a:r>
          </a:p>
        </p:txBody>
      </p:sp>
      <p:sp>
        <p:nvSpPr>
          <p:cNvPr id="5" name="Content Placeholder 4">
            <a:extLst>
              <a:ext uri="{FF2B5EF4-FFF2-40B4-BE49-F238E27FC236}">
                <a16:creationId xmlns:a16="http://schemas.microsoft.com/office/drawing/2014/main" id="{800A02C3-AE16-6A45-852C-9DACA529813F}"/>
              </a:ext>
            </a:extLst>
          </p:cNvPr>
          <p:cNvSpPr>
            <a:spLocks noGrp="1"/>
          </p:cNvSpPr>
          <p:nvPr>
            <p:ph sz="half" idx="2"/>
          </p:nvPr>
        </p:nvSpPr>
        <p:spPr/>
        <p:txBody>
          <a:bodyPr/>
          <a:lstStyle/>
          <a:p>
            <a:r>
              <a:rPr lang="en-US" sz="1400" dirty="0"/>
              <a:t>Kik</a:t>
            </a:r>
          </a:p>
          <a:p>
            <a:pPr marL="0" indent="0">
              <a:buNone/>
            </a:pPr>
            <a:endParaRPr lang="en-US" sz="1400" dirty="0"/>
          </a:p>
          <a:p>
            <a:pPr lvl="1"/>
            <a:r>
              <a:rPr lang="en-US" sz="1400" dirty="0"/>
              <a:t>An instant messenger app that is used by teens and young adult to chat with strangers.  </a:t>
            </a:r>
          </a:p>
          <a:p>
            <a:r>
              <a:rPr lang="en-US" sz="1400" dirty="0"/>
              <a:t>Whisper </a:t>
            </a:r>
          </a:p>
          <a:p>
            <a:endParaRPr lang="en-US" sz="1400" dirty="0"/>
          </a:p>
          <a:p>
            <a:pPr lvl="1"/>
            <a:r>
              <a:rPr lang="en-US" sz="1400" dirty="0"/>
              <a:t>A free social app that allows its users to share personal secrets and confessions without being identified.</a:t>
            </a:r>
          </a:p>
          <a:p>
            <a:endParaRPr lang="en-US" dirty="0"/>
          </a:p>
        </p:txBody>
      </p:sp>
      <p:pic>
        <p:nvPicPr>
          <p:cNvPr id="4" name="Picture 3">
            <a:extLst>
              <a:ext uri="{FF2B5EF4-FFF2-40B4-BE49-F238E27FC236}">
                <a16:creationId xmlns:a16="http://schemas.microsoft.com/office/drawing/2014/main" id="{F6B7F7C5-93E5-D245-A51A-DA81E0A7F100}"/>
              </a:ext>
            </a:extLst>
          </p:cNvPr>
          <p:cNvPicPr>
            <a:picLocks noChangeAspect="1"/>
          </p:cNvPicPr>
          <p:nvPr/>
        </p:nvPicPr>
        <p:blipFill>
          <a:blip r:embed="rId2"/>
          <a:stretch>
            <a:fillRect/>
          </a:stretch>
        </p:blipFill>
        <p:spPr>
          <a:xfrm>
            <a:off x="2047679" y="1828800"/>
            <a:ext cx="709222" cy="709222"/>
          </a:xfrm>
          <a:prstGeom prst="rect">
            <a:avLst/>
          </a:prstGeom>
        </p:spPr>
      </p:pic>
      <p:pic>
        <p:nvPicPr>
          <p:cNvPr id="6" name="Picture 5">
            <a:extLst>
              <a:ext uri="{FF2B5EF4-FFF2-40B4-BE49-F238E27FC236}">
                <a16:creationId xmlns:a16="http://schemas.microsoft.com/office/drawing/2014/main" id="{2E423B28-75E5-524D-822F-9E920D853002}"/>
              </a:ext>
            </a:extLst>
          </p:cNvPr>
          <p:cNvPicPr>
            <a:picLocks noChangeAspect="1"/>
          </p:cNvPicPr>
          <p:nvPr/>
        </p:nvPicPr>
        <p:blipFill>
          <a:blip r:embed="rId3"/>
          <a:stretch>
            <a:fillRect/>
          </a:stretch>
        </p:blipFill>
        <p:spPr>
          <a:xfrm>
            <a:off x="1897778" y="3434075"/>
            <a:ext cx="859123" cy="859123"/>
          </a:xfrm>
          <a:prstGeom prst="rect">
            <a:avLst/>
          </a:prstGeom>
        </p:spPr>
      </p:pic>
      <p:pic>
        <p:nvPicPr>
          <p:cNvPr id="7" name="Picture 6">
            <a:extLst>
              <a:ext uri="{FF2B5EF4-FFF2-40B4-BE49-F238E27FC236}">
                <a16:creationId xmlns:a16="http://schemas.microsoft.com/office/drawing/2014/main" id="{FCDF3D28-5A43-F84B-ACCA-11DC6DEA5FD4}"/>
              </a:ext>
            </a:extLst>
          </p:cNvPr>
          <p:cNvPicPr>
            <a:picLocks noChangeAspect="1"/>
          </p:cNvPicPr>
          <p:nvPr/>
        </p:nvPicPr>
        <p:blipFill>
          <a:blip r:embed="rId4"/>
          <a:stretch>
            <a:fillRect/>
          </a:stretch>
        </p:blipFill>
        <p:spPr>
          <a:xfrm>
            <a:off x="5546715" y="1697636"/>
            <a:ext cx="840386" cy="840386"/>
          </a:xfrm>
          <a:prstGeom prst="rect">
            <a:avLst/>
          </a:prstGeom>
        </p:spPr>
      </p:pic>
      <p:pic>
        <p:nvPicPr>
          <p:cNvPr id="8" name="Picture 7">
            <a:extLst>
              <a:ext uri="{FF2B5EF4-FFF2-40B4-BE49-F238E27FC236}">
                <a16:creationId xmlns:a16="http://schemas.microsoft.com/office/drawing/2014/main" id="{5BF7C013-FA63-E54E-9AF7-6902DF04A8AE}"/>
              </a:ext>
            </a:extLst>
          </p:cNvPr>
          <p:cNvPicPr>
            <a:picLocks noChangeAspect="1"/>
          </p:cNvPicPr>
          <p:nvPr/>
        </p:nvPicPr>
        <p:blipFill>
          <a:blip r:embed="rId5"/>
          <a:stretch>
            <a:fillRect/>
          </a:stretch>
        </p:blipFill>
        <p:spPr>
          <a:xfrm>
            <a:off x="5953073" y="3405188"/>
            <a:ext cx="868056" cy="864198"/>
          </a:xfrm>
          <a:prstGeom prst="rect">
            <a:avLst/>
          </a:prstGeom>
        </p:spPr>
      </p:pic>
    </p:spTree>
    <p:extLst>
      <p:ext uri="{BB962C8B-B14F-4D97-AF65-F5344CB8AC3E}">
        <p14:creationId xmlns:p14="http://schemas.microsoft.com/office/powerpoint/2010/main" val="71183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Teens Feel About Social Media</a:t>
            </a:r>
          </a:p>
        </p:txBody>
      </p:sp>
      <p:sp>
        <p:nvSpPr>
          <p:cNvPr id="3" name="Content Placeholder 2"/>
          <p:cNvSpPr>
            <a:spLocks noGrp="1"/>
          </p:cNvSpPr>
          <p:nvPr>
            <p:ph sz="half" idx="1"/>
          </p:nvPr>
        </p:nvSpPr>
        <p:spPr/>
        <p:txBody>
          <a:bodyPr>
            <a:normAutofit fontScale="70000" lnSpcReduction="20000"/>
          </a:bodyPr>
          <a:lstStyle/>
          <a:p>
            <a:pPr marL="0" indent="0" algn="ctr">
              <a:buNone/>
            </a:pPr>
            <a:r>
              <a:rPr lang="en-US" b="1" u="sng" dirty="0"/>
              <a:t>Negative</a:t>
            </a:r>
          </a:p>
          <a:p>
            <a:r>
              <a:rPr lang="en-US" dirty="0"/>
              <a:t>45% feel overwhelmed by the drama</a:t>
            </a:r>
          </a:p>
          <a:p>
            <a:r>
              <a:rPr lang="en-US" dirty="0"/>
              <a:t>43% feel pressure to only post content that makes them look good to others</a:t>
            </a:r>
          </a:p>
          <a:p>
            <a:r>
              <a:rPr lang="en-US" dirty="0"/>
              <a:t>37% feel pressure to post content that will get a lot of likes and comments </a:t>
            </a:r>
          </a:p>
          <a:p>
            <a:pPr lvl="1"/>
            <a:r>
              <a:rPr lang="en-US" dirty="0" err="1"/>
              <a:t>Instagram</a:t>
            </a:r>
            <a:r>
              <a:rPr lang="en-US" dirty="0"/>
              <a:t> is getting rid of the “likes” aspect to promote anti-bullying.</a:t>
            </a:r>
          </a:p>
          <a:p>
            <a:endParaRPr lang="en-US" dirty="0"/>
          </a:p>
          <a:p>
            <a:endParaRPr lang="en-US" dirty="0"/>
          </a:p>
          <a:p>
            <a:pPr marL="0" indent="0">
              <a:buNone/>
            </a:pPr>
            <a:r>
              <a:rPr lang="en-US" dirty="0"/>
              <a:t>(Social Media, 2019)</a:t>
            </a:r>
          </a:p>
          <a:p>
            <a:endParaRPr lang="en-US" dirty="0"/>
          </a:p>
        </p:txBody>
      </p:sp>
      <p:sp>
        <p:nvSpPr>
          <p:cNvPr id="4" name="Content Placeholder 3"/>
          <p:cNvSpPr>
            <a:spLocks noGrp="1"/>
          </p:cNvSpPr>
          <p:nvPr>
            <p:ph sz="half" idx="2"/>
          </p:nvPr>
        </p:nvSpPr>
        <p:spPr/>
        <p:txBody>
          <a:bodyPr>
            <a:normAutofit fontScale="70000" lnSpcReduction="20000"/>
          </a:bodyPr>
          <a:lstStyle/>
          <a:p>
            <a:pPr marL="0" indent="0" algn="ctr">
              <a:buNone/>
            </a:pPr>
            <a:r>
              <a:rPr lang="en-US" b="1" u="sng" dirty="0"/>
              <a:t>Positive</a:t>
            </a:r>
          </a:p>
          <a:p>
            <a:r>
              <a:rPr lang="en-US" dirty="0"/>
              <a:t>81% feel more connected to their friends</a:t>
            </a:r>
          </a:p>
          <a:p>
            <a:r>
              <a:rPr lang="en-US" dirty="0"/>
              <a:t>69% think it helps teens interact with a more diverse group</a:t>
            </a:r>
          </a:p>
          <a:p>
            <a:r>
              <a:rPr lang="en-US" dirty="0"/>
              <a:t>68% feel as if they have people who will support them through tough times</a:t>
            </a:r>
          </a:p>
        </p:txBody>
      </p:sp>
    </p:spTree>
    <p:extLst>
      <p:ext uri="{BB962C8B-B14F-4D97-AF65-F5344CB8AC3E}">
        <p14:creationId xmlns:p14="http://schemas.microsoft.com/office/powerpoint/2010/main" val="129632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a:t>
            </a:r>
          </a:p>
        </p:txBody>
      </p:sp>
      <p:sp>
        <p:nvSpPr>
          <p:cNvPr id="3" name="Content Placeholder 2"/>
          <p:cNvSpPr>
            <a:spLocks noGrp="1"/>
          </p:cNvSpPr>
          <p:nvPr>
            <p:ph idx="1"/>
          </p:nvPr>
        </p:nvSpPr>
        <p:spPr/>
        <p:txBody>
          <a:bodyPr>
            <a:normAutofit fontScale="40000" lnSpcReduction="20000"/>
          </a:bodyPr>
          <a:lstStyle/>
          <a:p>
            <a:r>
              <a:rPr lang="en-US" sz="4800" dirty="0"/>
              <a:t>Today’s teens are part of the “most anxious” generation.</a:t>
            </a:r>
          </a:p>
          <a:p>
            <a:r>
              <a:rPr lang="en-US" sz="4800" dirty="0"/>
              <a:t>Anxiety occurs when teens fear not being adequate, not fitting in, or not measuring up to the expectations of their peers.</a:t>
            </a:r>
          </a:p>
          <a:p>
            <a:r>
              <a:rPr lang="en-US" sz="4800" dirty="0" err="1"/>
              <a:t>Nomophobia</a:t>
            </a:r>
            <a:endParaRPr lang="en-US" sz="4800" dirty="0"/>
          </a:p>
          <a:p>
            <a:pPr lvl="1"/>
            <a:r>
              <a:rPr lang="en-US" sz="4900" dirty="0"/>
              <a:t>The fear and anxiety of being away from your phone. (Mateo, 2019)</a:t>
            </a:r>
          </a:p>
          <a:p>
            <a:pPr marL="0" indent="0">
              <a:buNone/>
            </a:pPr>
            <a:endParaRPr lang="en-US" sz="4000" dirty="0"/>
          </a:p>
          <a:p>
            <a:pPr marL="0" indent="0">
              <a:buNone/>
            </a:pPr>
            <a:endParaRPr lang="en-US" sz="4000" dirty="0"/>
          </a:p>
          <a:p>
            <a:pPr marL="0" indent="0">
              <a:buNone/>
            </a:pPr>
            <a:r>
              <a:rPr lang="en-US" sz="4000" dirty="0"/>
              <a:t>(</a:t>
            </a:r>
            <a:r>
              <a:rPr lang="en-US" sz="4000" dirty="0" err="1"/>
              <a:t>Hempe</a:t>
            </a:r>
            <a:r>
              <a:rPr lang="en-US" sz="4000" dirty="0"/>
              <a:t> 2018),(Social Media, 2019)</a:t>
            </a:r>
          </a:p>
          <a:p>
            <a:endParaRPr lang="en-US" dirty="0"/>
          </a:p>
          <a:p>
            <a:pPr marL="0" indent="0">
              <a:buNone/>
            </a:pPr>
            <a:endParaRPr lang="en-US" dirty="0"/>
          </a:p>
        </p:txBody>
      </p:sp>
    </p:spTree>
    <p:extLst>
      <p:ext uri="{BB962C8B-B14F-4D97-AF65-F5344CB8AC3E}">
        <p14:creationId xmlns:p14="http://schemas.microsoft.com/office/powerpoint/2010/main" val="354278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3" name="Content Placeholder 2"/>
          <p:cNvSpPr>
            <a:spLocks noGrp="1"/>
          </p:cNvSpPr>
          <p:nvPr>
            <p:ph idx="1"/>
          </p:nvPr>
        </p:nvSpPr>
        <p:spPr/>
        <p:txBody>
          <a:bodyPr>
            <a:normAutofit fontScale="70000" lnSpcReduction="20000"/>
          </a:bodyPr>
          <a:lstStyle/>
          <a:p>
            <a:r>
              <a:rPr lang="en-US" sz="2400" dirty="0"/>
              <a:t>Depression in teenage girls increased 50%, in boys 21% from 2012 to 2015.</a:t>
            </a:r>
          </a:p>
          <a:p>
            <a:r>
              <a:rPr lang="en-US" sz="2400" dirty="0"/>
              <a:t>Studies show that people who spend large amounts of time scrolling through social media are more likely to suffer from depression</a:t>
            </a:r>
          </a:p>
          <a:p>
            <a:r>
              <a:rPr lang="en-US" sz="2400" dirty="0"/>
              <a:t>Since 2000, teen suicides have gone up 30%</a:t>
            </a:r>
          </a:p>
          <a:p>
            <a:r>
              <a:rPr lang="en-US" sz="2400" dirty="0"/>
              <a:t>Suicide is second the leading cause of death among teens (Accidents are #1)</a:t>
            </a:r>
          </a:p>
          <a:p>
            <a:r>
              <a:rPr lang="en-US" sz="2400" dirty="0"/>
              <a:t>90% of depressed/anxious teens seek help online</a:t>
            </a:r>
          </a:p>
          <a:p>
            <a:r>
              <a:rPr lang="en-US" sz="2400" dirty="0"/>
              <a:t>34% experience cyber bullying of which 30% have suicidal thoughts</a:t>
            </a:r>
          </a:p>
          <a:p>
            <a:r>
              <a:rPr lang="en-US" sz="2400" dirty="0"/>
              <a:t>Young adults who spent more time on social media felt more isolated. </a:t>
            </a:r>
          </a:p>
          <a:p>
            <a:pPr marL="0" indent="0">
              <a:buNone/>
            </a:pPr>
            <a:r>
              <a:rPr lang="en-US" sz="2400" dirty="0"/>
              <a:t> </a:t>
            </a:r>
            <a:r>
              <a:rPr lang="en-US" sz="1600" dirty="0"/>
              <a:t>(</a:t>
            </a:r>
            <a:r>
              <a:rPr lang="en-US" sz="1600" dirty="0" err="1"/>
              <a:t>Hempe</a:t>
            </a:r>
            <a:r>
              <a:rPr lang="en-US" sz="1600" dirty="0"/>
              <a:t> 2018), (Social Media, 2019) (Mateo, 2019)</a:t>
            </a:r>
          </a:p>
          <a:p>
            <a:pPr marL="0" indent="0">
              <a:buNone/>
            </a:pPr>
            <a:endParaRPr lang="en-US" dirty="0"/>
          </a:p>
        </p:txBody>
      </p:sp>
    </p:spTree>
    <p:extLst>
      <p:ext uri="{BB962C8B-B14F-4D97-AF65-F5344CB8AC3E}">
        <p14:creationId xmlns:p14="http://schemas.microsoft.com/office/powerpoint/2010/main" val="429140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Self-Respect and Self-Control</a:t>
            </a:r>
          </a:p>
        </p:txBody>
      </p:sp>
      <p:sp>
        <p:nvSpPr>
          <p:cNvPr id="3" name="Content Placeholder 2"/>
          <p:cNvSpPr>
            <a:spLocks noGrp="1"/>
          </p:cNvSpPr>
          <p:nvPr>
            <p:ph idx="1"/>
          </p:nvPr>
        </p:nvSpPr>
        <p:spPr/>
        <p:txBody>
          <a:bodyPr>
            <a:normAutofit fontScale="92500" lnSpcReduction="20000"/>
          </a:bodyPr>
          <a:lstStyle/>
          <a:p>
            <a:r>
              <a:rPr lang="en-US" dirty="0"/>
              <a:t>Adolescents who spend more time on social media than non-screen activities and interpersonal activities have more psychological problems</a:t>
            </a:r>
          </a:p>
          <a:p>
            <a:r>
              <a:rPr lang="en-US" dirty="0"/>
              <a:t>Teens do not have the emotional tools, experience, or tools to handle the constant demands of personal-brand (identity) building and the negative content of social media.</a:t>
            </a:r>
          </a:p>
          <a:p>
            <a:r>
              <a:rPr lang="en-US" dirty="0"/>
              <a:t>Teens have a difficult time holding back when it comes to exposing personal information due to an underdeveloped frontal cortex (reasoning).</a:t>
            </a:r>
          </a:p>
          <a:p>
            <a:r>
              <a:rPr lang="en-US" dirty="0"/>
              <a:t>Teens are heavily influenced by the “all-about likes” culture that can lead to disappointing, life-altering decisions.</a:t>
            </a:r>
          </a:p>
          <a:p>
            <a:pPr marL="0" indent="0">
              <a:buNone/>
            </a:pPr>
            <a:r>
              <a:rPr lang="en-US" dirty="0"/>
              <a:t>(</a:t>
            </a:r>
            <a:r>
              <a:rPr lang="en-US" dirty="0" err="1"/>
              <a:t>Hempe</a:t>
            </a:r>
            <a:r>
              <a:rPr lang="en-US" dirty="0"/>
              <a:t>, 2018)</a:t>
            </a:r>
          </a:p>
          <a:p>
            <a:endParaRPr lang="en-US" dirty="0"/>
          </a:p>
        </p:txBody>
      </p:sp>
    </p:spTree>
    <p:extLst>
      <p:ext uri="{BB962C8B-B14F-4D97-AF65-F5344CB8AC3E}">
        <p14:creationId xmlns:p14="http://schemas.microsoft.com/office/powerpoint/2010/main" val="253682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ideogames.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t="8379" b="8379"/>
          <a:stretch>
            <a:fillRect/>
          </a:stretch>
        </p:blipFill>
        <p:spPr>
          <a:xfrm>
            <a:off x="2326105" y="2552617"/>
            <a:ext cx="4229100" cy="2347912"/>
          </a:xfrm>
        </p:spPr>
      </p:pic>
      <p:sp>
        <p:nvSpPr>
          <p:cNvPr id="7" name="Rectangle 6"/>
          <p:cNvSpPr/>
          <p:nvPr/>
        </p:nvSpPr>
        <p:spPr>
          <a:xfrm>
            <a:off x="199791" y="366131"/>
            <a:ext cx="8747985" cy="923330"/>
          </a:xfrm>
          <a:prstGeom prst="rect">
            <a:avLst/>
          </a:prstGeom>
          <a:noFill/>
        </p:spPr>
        <p:txBody>
          <a:bodyPr wrap="squar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Video Games</a:t>
            </a:r>
          </a:p>
        </p:txBody>
      </p:sp>
    </p:spTree>
    <p:extLst>
      <p:ext uri="{BB962C8B-B14F-4D97-AF65-F5344CB8AC3E}">
        <p14:creationId xmlns:p14="http://schemas.microsoft.com/office/powerpoint/2010/main" val="4069842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Retire Kid</a:t>
            </a:r>
          </a:p>
        </p:txBody>
      </p:sp>
      <p:pic>
        <p:nvPicPr>
          <p:cNvPr id="7" name="Online Media 6" descr="#DontRetireKid (60 seconds)">
            <a:hlinkClick r:id="" action="ppaction://media"/>
            <a:extLst>
              <a:ext uri="{FF2B5EF4-FFF2-40B4-BE49-F238E27FC236}">
                <a16:creationId xmlns:a16="http://schemas.microsoft.com/office/drawing/2014/main" id="{EDA6B1C0-919F-D64B-978F-2EB4531235B6}"/>
              </a:ext>
            </a:extLst>
          </p:cNvPr>
          <p:cNvPicPr>
            <a:picLocks noRot="1" noChangeAspect="1"/>
          </p:cNvPicPr>
          <p:nvPr>
            <a:videoFile r:link="rId1"/>
          </p:nvPr>
        </p:nvPicPr>
        <p:blipFill>
          <a:blip r:embed="rId3"/>
          <a:stretch>
            <a:fillRect/>
          </a:stretch>
        </p:blipFill>
        <p:spPr>
          <a:xfrm>
            <a:off x="823914" y="1728787"/>
            <a:ext cx="7696201" cy="4329113"/>
          </a:xfrm>
          <a:prstGeom prst="rect">
            <a:avLst/>
          </a:prstGeom>
        </p:spPr>
      </p:pic>
    </p:spTree>
    <p:extLst>
      <p:ext uri="{BB962C8B-B14F-4D97-AF65-F5344CB8AC3E}">
        <p14:creationId xmlns:p14="http://schemas.microsoft.com/office/powerpoint/2010/main" val="358604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r>
              <a:rPr lang="mr-IN" dirty="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a:t>Out of 7.7 billion people in the world, 3.2 billion people have access to the internet</a:t>
            </a:r>
          </a:p>
          <a:p>
            <a:r>
              <a:rPr lang="en-US" dirty="0"/>
              <a:t>95% of adolescents have access or own a smartphone</a:t>
            </a:r>
          </a:p>
          <a:p>
            <a:r>
              <a:rPr lang="en-US" dirty="0"/>
              <a:t>Teens in the U.S. are averaging 9 hours per day on entertainment media, and children ages 8-12 average 6 hours per day</a:t>
            </a:r>
          </a:p>
          <a:p>
            <a:r>
              <a:rPr lang="en-US" dirty="0"/>
              <a:t>In 2015, 4.5 billion people have access to mobile phones, while only 3 billion people have access to running water (</a:t>
            </a:r>
            <a:r>
              <a:rPr lang="en-US" dirty="0" err="1"/>
              <a:t>Tolentino</a:t>
            </a:r>
            <a:r>
              <a:rPr lang="en-US" dirty="0"/>
              <a:t>, 2016)</a:t>
            </a:r>
          </a:p>
          <a:p>
            <a:r>
              <a:rPr lang="en-US" dirty="0"/>
              <a:t>The average age of first porn exposure is 8</a:t>
            </a:r>
          </a:p>
          <a:p>
            <a:r>
              <a:rPr lang="en-US" dirty="0"/>
              <a:t>25% of all age groups have been called offensive names (YouTube 85%, Instagram 72%, and Snapchat 69%)</a:t>
            </a:r>
          </a:p>
          <a:p>
            <a:r>
              <a:rPr lang="en-US" dirty="0"/>
              <a:t>64% of US parents believe technology helps to bring their family closer together</a:t>
            </a:r>
          </a:p>
          <a:p>
            <a:pPr marL="0" indent="0">
              <a:buNone/>
            </a:pPr>
            <a:endParaRPr lang="en-US" dirty="0"/>
          </a:p>
        </p:txBody>
      </p:sp>
    </p:spTree>
    <p:extLst>
      <p:ext uri="{BB962C8B-B14F-4D97-AF65-F5344CB8AC3E}">
        <p14:creationId xmlns:p14="http://schemas.microsoft.com/office/powerpoint/2010/main" val="424559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normAutofit fontScale="55000" lnSpcReduction="20000"/>
          </a:bodyPr>
          <a:lstStyle/>
          <a:p>
            <a:r>
              <a:rPr lang="en-US" dirty="0"/>
              <a:t>211 million Americans are playing video games</a:t>
            </a:r>
          </a:p>
          <a:p>
            <a:r>
              <a:rPr lang="en-US" dirty="0"/>
              <a:t>In 2018, it was a 43.8 billion dollar industry (the movie industry made 41.7 billion)</a:t>
            </a:r>
          </a:p>
          <a:p>
            <a:r>
              <a:rPr lang="en-US" dirty="0"/>
              <a:t>84% of boys ages 13-17 play video games</a:t>
            </a:r>
          </a:p>
          <a:p>
            <a:r>
              <a:rPr lang="en-US" dirty="0"/>
              <a:t>40% less men than women apply to college</a:t>
            </a:r>
          </a:p>
          <a:p>
            <a:r>
              <a:rPr lang="en-US" dirty="0"/>
              <a:t>Men are less likely than women to find employment</a:t>
            </a:r>
          </a:p>
          <a:p>
            <a:r>
              <a:rPr lang="en-US" dirty="0"/>
              <a:t>On average, 2.13 hours a day are spent on video games</a:t>
            </a:r>
          </a:p>
          <a:p>
            <a:r>
              <a:rPr lang="en-US" dirty="0"/>
              <a:t>College aged males who play video games more than 4 hours/day (2.40 GPA), 30 minutes or less (3.55 GPA)</a:t>
            </a:r>
          </a:p>
          <a:p>
            <a:r>
              <a:rPr lang="en-US" dirty="0"/>
              <a:t>South Korea has a government mental health program for video game addiction (25% of men are addicted to video games in South Korea)</a:t>
            </a:r>
          </a:p>
          <a:p>
            <a:pPr marL="0" indent="0">
              <a:buNone/>
            </a:pPr>
            <a:endParaRPr lang="en-US" dirty="0"/>
          </a:p>
          <a:p>
            <a:pPr marL="0" indent="0">
              <a:buNone/>
            </a:pPr>
            <a:r>
              <a:rPr lang="en-US" dirty="0"/>
              <a:t>(Video Games, 2019)</a:t>
            </a:r>
          </a:p>
        </p:txBody>
      </p:sp>
    </p:spTree>
    <p:extLst>
      <p:ext uri="{BB962C8B-B14F-4D97-AF65-F5344CB8AC3E}">
        <p14:creationId xmlns:p14="http://schemas.microsoft.com/office/powerpoint/2010/main" val="3660592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Gaming Addiction</a:t>
            </a:r>
          </a:p>
        </p:txBody>
      </p:sp>
      <p:sp>
        <p:nvSpPr>
          <p:cNvPr id="5" name="Content Placeholder 4"/>
          <p:cNvSpPr>
            <a:spLocks noGrp="1"/>
          </p:cNvSpPr>
          <p:nvPr>
            <p:ph idx="1"/>
          </p:nvPr>
        </p:nvSpPr>
        <p:spPr/>
        <p:txBody>
          <a:bodyPr>
            <a:normAutofit lnSpcReduction="10000"/>
          </a:bodyPr>
          <a:lstStyle/>
          <a:p>
            <a:pPr lvl="1"/>
            <a:r>
              <a:rPr lang="en-US" dirty="0"/>
              <a:t>Characterized by the lack of control over gaming, increasing priority given to gaming over other activities to the extent that gaming takes precedence over other interest and daily activities, and escalation of gaming despite the occurrence of negative consequences. (</a:t>
            </a:r>
            <a:r>
              <a:rPr lang="en-US" dirty="0" err="1"/>
              <a:t>Hempe</a:t>
            </a:r>
            <a:r>
              <a:rPr lang="en-US" dirty="0"/>
              <a:t>, 2018)</a:t>
            </a:r>
          </a:p>
          <a:p>
            <a:pPr marL="282575" lvl="1" indent="0">
              <a:buNone/>
            </a:pPr>
            <a:endParaRPr lang="en-US" dirty="0"/>
          </a:p>
          <a:p>
            <a:pPr lvl="1"/>
            <a:r>
              <a:rPr lang="en-US" dirty="0"/>
              <a:t>Gaming habits have to impact social, education, and occupational lives for about a year to be classified as an addiction (</a:t>
            </a:r>
            <a:r>
              <a:rPr lang="en-US" dirty="0" err="1"/>
              <a:t>Hempe</a:t>
            </a:r>
            <a:r>
              <a:rPr lang="en-US" dirty="0"/>
              <a:t>, 2018)</a:t>
            </a:r>
          </a:p>
          <a:p>
            <a:pPr lvl="1"/>
            <a:endParaRPr lang="en-US" dirty="0"/>
          </a:p>
          <a:p>
            <a:pPr lvl="1"/>
            <a:r>
              <a:rPr lang="en-US" dirty="0"/>
              <a:t>According to the World Health Organization, gaming addiction is now considered a mental health diagnosis</a:t>
            </a:r>
          </a:p>
          <a:p>
            <a:pPr marL="282575" lvl="1" indent="0">
              <a:buNone/>
            </a:pPr>
            <a:endParaRPr lang="en-US" dirty="0"/>
          </a:p>
        </p:txBody>
      </p:sp>
    </p:spTree>
    <p:extLst>
      <p:ext uri="{BB962C8B-B14F-4D97-AF65-F5344CB8AC3E}">
        <p14:creationId xmlns:p14="http://schemas.microsoft.com/office/powerpoint/2010/main" val="145481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Games and Sleep</a:t>
            </a:r>
          </a:p>
        </p:txBody>
      </p:sp>
      <p:sp>
        <p:nvSpPr>
          <p:cNvPr id="3" name="Content Placeholder 2"/>
          <p:cNvSpPr>
            <a:spLocks noGrp="1"/>
          </p:cNvSpPr>
          <p:nvPr>
            <p:ph idx="1"/>
          </p:nvPr>
        </p:nvSpPr>
        <p:spPr/>
        <p:txBody>
          <a:bodyPr/>
          <a:lstStyle/>
          <a:p>
            <a:r>
              <a:rPr lang="en-US" dirty="0"/>
              <a:t>Screens affect sleep patterns. Melatonin levels decrease and the suppression of REM sleep prevents the brain from doing its job of “cleaning house.”</a:t>
            </a:r>
          </a:p>
          <a:p>
            <a:r>
              <a:rPr lang="en-US" dirty="0"/>
              <a:t>Delayed Sleep Phase Syndrome (DSPS)</a:t>
            </a:r>
          </a:p>
          <a:p>
            <a:pPr lvl="1"/>
            <a:r>
              <a:rPr lang="en-US" dirty="0"/>
              <a:t>Where people shift their sleep schedule to accommodate their habits.  The effects can disturb normal sleep biology and have social and professional consequences.</a:t>
            </a:r>
          </a:p>
          <a:p>
            <a:pPr lvl="1"/>
            <a:endParaRPr lang="en-US" dirty="0"/>
          </a:p>
          <a:p>
            <a:pPr lvl="1"/>
            <a:endParaRPr lang="en-US" dirty="0"/>
          </a:p>
          <a:p>
            <a:pPr lvl="1"/>
            <a:endParaRPr lang="en-US" dirty="0"/>
          </a:p>
          <a:p>
            <a:pPr marL="282575" lvl="1" indent="0">
              <a:buNone/>
            </a:pPr>
            <a:r>
              <a:rPr lang="en-US" dirty="0"/>
              <a:t>(</a:t>
            </a:r>
            <a:r>
              <a:rPr lang="en-US" dirty="0" err="1"/>
              <a:t>Hempe</a:t>
            </a:r>
            <a:r>
              <a:rPr lang="en-US" dirty="0"/>
              <a:t>, 2018)</a:t>
            </a:r>
          </a:p>
        </p:txBody>
      </p:sp>
    </p:spTree>
    <p:extLst>
      <p:ext uri="{BB962C8B-B14F-4D97-AF65-F5344CB8AC3E}">
        <p14:creationId xmlns:p14="http://schemas.microsoft.com/office/powerpoint/2010/main" val="79640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the Situation</a:t>
            </a:r>
          </a:p>
        </p:txBody>
      </p:sp>
      <p:sp>
        <p:nvSpPr>
          <p:cNvPr id="4" name="Content Placeholder 3"/>
          <p:cNvSpPr>
            <a:spLocks noGrp="1"/>
          </p:cNvSpPr>
          <p:nvPr>
            <p:ph idx="1"/>
          </p:nvPr>
        </p:nvSpPr>
        <p:spPr/>
        <p:txBody>
          <a:bodyPr>
            <a:normAutofit fontScale="85000" lnSpcReduction="20000"/>
          </a:bodyPr>
          <a:lstStyle/>
          <a:p>
            <a:pPr lvl="1"/>
            <a:r>
              <a:rPr lang="en-US" dirty="0"/>
              <a:t>Casual</a:t>
            </a:r>
          </a:p>
          <a:p>
            <a:pPr lvl="2"/>
            <a:r>
              <a:rPr lang="en-US" dirty="0"/>
              <a:t>Tends to live a balanced life.  Enjoys gaming but has no problem with excessive play.  Has good communication skills and close [real life] relationships with friends and family.</a:t>
            </a:r>
          </a:p>
          <a:p>
            <a:pPr lvl="1"/>
            <a:r>
              <a:rPr lang="en-US" dirty="0"/>
              <a:t>At Risk</a:t>
            </a:r>
          </a:p>
          <a:p>
            <a:pPr lvl="2"/>
            <a:r>
              <a:rPr lang="en-US" dirty="0"/>
              <a:t>Increasing time spent playing video games and away from other activities.  Gaming is close to the top of the list of hobbies.  Gaming has becoming a regular activity.  Relationships are starting to become distant but can still engage in family activities without too much protest.  Thinks and talks about gaming a lot with presence of anger outbursts associating with gaming. </a:t>
            </a:r>
          </a:p>
          <a:p>
            <a:pPr lvl="1"/>
            <a:r>
              <a:rPr lang="en-US" dirty="0"/>
              <a:t>Addicted</a:t>
            </a:r>
          </a:p>
          <a:p>
            <a:pPr lvl="2"/>
            <a:r>
              <a:rPr lang="en-US" dirty="0"/>
              <a:t>The gamer is playing everyday with gaming as the number one hobby.  Gaming has control of moods and is depending on it for social outlet.  Gets angry or withdrawals when limits are set.  Life revolves around gaming.  Poor personal hygiene is a sign.</a:t>
            </a:r>
          </a:p>
          <a:p>
            <a:pPr lvl="2"/>
            <a:endParaRPr lang="en-US" dirty="0"/>
          </a:p>
          <a:p>
            <a:pPr marL="577850" lvl="2" indent="0">
              <a:buNone/>
            </a:pPr>
            <a:r>
              <a:rPr lang="en-US" dirty="0"/>
              <a:t>(</a:t>
            </a:r>
            <a:r>
              <a:rPr lang="en-US" dirty="0" err="1"/>
              <a:t>Hempe</a:t>
            </a:r>
            <a:r>
              <a:rPr lang="en-US" dirty="0"/>
              <a:t>, 2018)</a:t>
            </a:r>
          </a:p>
        </p:txBody>
      </p:sp>
    </p:spTree>
    <p:extLst>
      <p:ext uri="{BB962C8B-B14F-4D97-AF65-F5344CB8AC3E}">
        <p14:creationId xmlns:p14="http://schemas.microsoft.com/office/powerpoint/2010/main" val="2220033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Action</a:t>
            </a:r>
          </a:p>
        </p:txBody>
      </p:sp>
      <p:sp>
        <p:nvSpPr>
          <p:cNvPr id="3" name="Content Placeholder 2"/>
          <p:cNvSpPr>
            <a:spLocks noGrp="1"/>
          </p:cNvSpPr>
          <p:nvPr>
            <p:ph idx="1"/>
          </p:nvPr>
        </p:nvSpPr>
        <p:spPr/>
        <p:txBody>
          <a:bodyPr>
            <a:normAutofit fontScale="85000" lnSpcReduction="20000"/>
          </a:bodyPr>
          <a:lstStyle/>
          <a:p>
            <a:r>
              <a:rPr lang="en-US" dirty="0"/>
              <a:t>Take the lead</a:t>
            </a:r>
          </a:p>
          <a:p>
            <a:pPr lvl="1"/>
            <a:r>
              <a:rPr lang="en-US" dirty="0"/>
              <a:t>Set strict time limits or take away gaming completely</a:t>
            </a:r>
          </a:p>
          <a:p>
            <a:r>
              <a:rPr lang="en-US" dirty="0"/>
              <a:t>Replace video games before college</a:t>
            </a:r>
          </a:p>
          <a:p>
            <a:pPr lvl="1"/>
            <a:r>
              <a:rPr lang="en-US" dirty="0"/>
              <a:t>Go to college game-free.  This allows time to rediscover old hobbies and create new interests.</a:t>
            </a:r>
          </a:p>
          <a:p>
            <a:r>
              <a:rPr lang="en-US" dirty="0"/>
              <a:t>Consider a gap year</a:t>
            </a:r>
          </a:p>
          <a:p>
            <a:pPr lvl="1"/>
            <a:r>
              <a:rPr lang="en-US" dirty="0"/>
              <a:t>Set structure to avoid gaming and temptations.  Get a job, internship, or another life experience.</a:t>
            </a:r>
          </a:p>
          <a:p>
            <a:pPr marL="282575" lvl="1" indent="0">
              <a:buNone/>
            </a:pPr>
            <a:r>
              <a:rPr lang="en-US" dirty="0"/>
              <a:t>(</a:t>
            </a:r>
            <a:r>
              <a:rPr lang="en-US" dirty="0" err="1"/>
              <a:t>Hempe</a:t>
            </a:r>
            <a:r>
              <a:rPr lang="en-US" dirty="0"/>
              <a:t>, 2018)</a:t>
            </a:r>
          </a:p>
          <a:p>
            <a:r>
              <a:rPr lang="en-US" dirty="0"/>
              <a:t>Focus on strengthening family attachment</a:t>
            </a:r>
          </a:p>
          <a:p>
            <a:pPr lvl="1"/>
            <a:r>
              <a:rPr lang="en-US" dirty="0"/>
              <a:t>Create routines and traditions like special family time that require face-to-face interaction.  For example, eating together during dinner time, sharing family stories, reading together, etc. (Freeman, 2015))</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76792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Protective Factors</a:t>
            </a:r>
          </a:p>
        </p:txBody>
      </p:sp>
      <p:sp>
        <p:nvSpPr>
          <p:cNvPr id="3" name="Content Placeholder 2"/>
          <p:cNvSpPr>
            <a:spLocks noGrp="1"/>
          </p:cNvSpPr>
          <p:nvPr>
            <p:ph idx="1"/>
          </p:nvPr>
        </p:nvSpPr>
        <p:spPr/>
        <p:txBody>
          <a:bodyPr>
            <a:normAutofit fontScale="92500" lnSpcReduction="20000"/>
          </a:bodyPr>
          <a:lstStyle/>
          <a:p>
            <a:pPr lvl="1"/>
            <a:r>
              <a:rPr lang="en-US" dirty="0"/>
              <a:t>Create a strong bond between with immediate and extended family</a:t>
            </a:r>
          </a:p>
          <a:p>
            <a:pPr lvl="1"/>
            <a:r>
              <a:rPr lang="en-US" dirty="0"/>
              <a:t>Set clear limits and consistent enforcement rules by parents</a:t>
            </a:r>
          </a:p>
          <a:p>
            <a:pPr lvl="1"/>
            <a:r>
              <a:rPr lang="en-US" dirty="0"/>
              <a:t>Increase parental involvement in child’s life</a:t>
            </a:r>
          </a:p>
          <a:p>
            <a:pPr lvl="1"/>
            <a:r>
              <a:rPr lang="en-US" dirty="0"/>
              <a:t>Practice face to face communication and relationships</a:t>
            </a:r>
          </a:p>
          <a:p>
            <a:pPr lvl="1"/>
            <a:r>
              <a:rPr lang="en-US" dirty="0"/>
              <a:t>Increase strong involvement with community</a:t>
            </a:r>
          </a:p>
          <a:p>
            <a:pPr lvl="1"/>
            <a:r>
              <a:rPr lang="en-US" dirty="0"/>
              <a:t>Model healthy tech use by parents, teachers, and coaches</a:t>
            </a:r>
          </a:p>
          <a:p>
            <a:pPr lvl="1"/>
            <a:r>
              <a:rPr lang="en-US" dirty="0"/>
              <a:t>Create clear consistent technology-use policies in home and at school</a:t>
            </a:r>
          </a:p>
          <a:p>
            <a:pPr lvl="1"/>
            <a:r>
              <a:rPr lang="en-US" dirty="0"/>
              <a:t>Cultivate emotional stability</a:t>
            </a:r>
          </a:p>
          <a:p>
            <a:pPr lvl="1"/>
            <a:r>
              <a:rPr lang="en-US" dirty="0"/>
              <a:t>Develop social skills (sharing perspective, reciprocal communication, and empathy)</a:t>
            </a:r>
          </a:p>
          <a:p>
            <a:pPr lvl="1"/>
            <a:r>
              <a:rPr lang="en-US" dirty="0"/>
              <a:t>Foster academic competence</a:t>
            </a:r>
          </a:p>
          <a:p>
            <a:pPr marL="282575" lvl="1" indent="0">
              <a:buNone/>
            </a:pPr>
            <a:r>
              <a:rPr lang="en-US" dirty="0"/>
              <a:t>(</a:t>
            </a:r>
            <a:r>
              <a:rPr lang="en-US" dirty="0" err="1"/>
              <a:t>Hempe</a:t>
            </a:r>
            <a:r>
              <a:rPr lang="en-US" dirty="0"/>
              <a:t>, 2018)</a:t>
            </a:r>
          </a:p>
        </p:txBody>
      </p:sp>
    </p:spTree>
    <p:extLst>
      <p:ext uri="{BB962C8B-B14F-4D97-AF65-F5344CB8AC3E}">
        <p14:creationId xmlns:p14="http://schemas.microsoft.com/office/powerpoint/2010/main" val="3104727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Parents Can Do</a:t>
            </a:r>
          </a:p>
        </p:txBody>
      </p:sp>
      <p:sp>
        <p:nvSpPr>
          <p:cNvPr id="3" name="Content Placeholder 2"/>
          <p:cNvSpPr>
            <a:spLocks noGrp="1"/>
          </p:cNvSpPr>
          <p:nvPr>
            <p:ph sz="half" idx="1"/>
          </p:nvPr>
        </p:nvSpPr>
        <p:spPr/>
        <p:txBody>
          <a:bodyPr>
            <a:normAutofit fontScale="92500" lnSpcReduction="20000"/>
          </a:bodyPr>
          <a:lstStyle/>
          <a:p>
            <a:r>
              <a:rPr lang="en-US" dirty="0"/>
              <a:t>Help teens develop life skills</a:t>
            </a:r>
          </a:p>
          <a:p>
            <a:r>
              <a:rPr lang="en-US" dirty="0"/>
              <a:t>Limit the time they spend on their devices</a:t>
            </a:r>
          </a:p>
          <a:p>
            <a:r>
              <a:rPr lang="en-US" dirty="0"/>
              <a:t>Increase in-person social interactions with their friend groups</a:t>
            </a:r>
          </a:p>
          <a:p>
            <a:r>
              <a:rPr lang="en-US" dirty="0"/>
              <a:t>Help them find new non-tech hobbies and extracurricular interests</a:t>
            </a:r>
          </a:p>
          <a:p>
            <a:r>
              <a:rPr lang="en-US" dirty="0"/>
              <a:t>Make exercise a priority</a:t>
            </a:r>
          </a:p>
          <a:p>
            <a:pPr marL="0" indent="0">
              <a:buNone/>
            </a:pPr>
            <a:r>
              <a:rPr lang="en-US" dirty="0"/>
              <a:t>(</a:t>
            </a:r>
            <a:r>
              <a:rPr lang="en-US" dirty="0" err="1"/>
              <a:t>Hempe</a:t>
            </a:r>
            <a:r>
              <a:rPr lang="en-US" dirty="0"/>
              <a:t>, 2018)</a:t>
            </a:r>
          </a:p>
        </p:txBody>
      </p:sp>
      <p:sp>
        <p:nvSpPr>
          <p:cNvPr id="4" name="Content Placeholder 3"/>
          <p:cNvSpPr>
            <a:spLocks noGrp="1"/>
          </p:cNvSpPr>
          <p:nvPr>
            <p:ph sz="half" idx="2"/>
          </p:nvPr>
        </p:nvSpPr>
        <p:spPr/>
        <p:txBody>
          <a:bodyPr>
            <a:normAutofit fontScale="92500" lnSpcReduction="20000"/>
          </a:bodyPr>
          <a:lstStyle/>
          <a:p>
            <a:r>
              <a:rPr lang="en-US" dirty="0"/>
              <a:t>Know exactly what they are doing on their screens for homework and entertainment</a:t>
            </a:r>
          </a:p>
          <a:p>
            <a:r>
              <a:rPr lang="en-US" dirty="0"/>
              <a:t>Go the extra mile to draw them into your family, even when you are tired or they are moody</a:t>
            </a:r>
          </a:p>
          <a:p>
            <a:r>
              <a:rPr lang="en-US" dirty="0"/>
              <a:t>Help them get more sleep</a:t>
            </a:r>
          </a:p>
          <a:p>
            <a:r>
              <a:rPr lang="en-US" dirty="0"/>
              <a:t>Spend time with them</a:t>
            </a:r>
          </a:p>
          <a:p>
            <a:r>
              <a:rPr lang="en-US" dirty="0"/>
              <a:t>Have a technology free day</a:t>
            </a:r>
          </a:p>
          <a:p>
            <a:endParaRPr lang="en-US" dirty="0"/>
          </a:p>
        </p:txBody>
      </p:sp>
    </p:spTree>
    <p:extLst>
      <p:ext uri="{BB962C8B-B14F-4D97-AF65-F5344CB8AC3E}">
        <p14:creationId xmlns:p14="http://schemas.microsoft.com/office/powerpoint/2010/main" val="250920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Parents Remember</a:t>
            </a:r>
            <a:r>
              <a:rPr lang="mr-IN" dirty="0"/>
              <a:t>…</a:t>
            </a:r>
            <a:endParaRPr lang="en-US" dirty="0"/>
          </a:p>
        </p:txBody>
      </p:sp>
      <p:sp>
        <p:nvSpPr>
          <p:cNvPr id="6" name="Content Placeholder 5"/>
          <p:cNvSpPr>
            <a:spLocks noGrp="1"/>
          </p:cNvSpPr>
          <p:nvPr>
            <p:ph idx="1"/>
          </p:nvPr>
        </p:nvSpPr>
        <p:spPr/>
        <p:txBody>
          <a:bodyPr/>
          <a:lstStyle/>
          <a:p>
            <a:r>
              <a:rPr lang="en-US" dirty="0"/>
              <a:t>We think it is the norm that kids spend time on their phone.  However, this is not normal.  We are social creatures who crave interaction.  It is not normal to isolate.</a:t>
            </a:r>
          </a:p>
        </p:txBody>
      </p:sp>
      <p:pic>
        <p:nvPicPr>
          <p:cNvPr id="2" name="Picture 1">
            <a:extLst>
              <a:ext uri="{FF2B5EF4-FFF2-40B4-BE49-F238E27FC236}">
                <a16:creationId xmlns:a16="http://schemas.microsoft.com/office/drawing/2014/main" id="{182585E4-CF98-2448-8CC9-BD0E6E546989}"/>
              </a:ext>
            </a:extLst>
          </p:cNvPr>
          <p:cNvPicPr>
            <a:picLocks noChangeAspect="1"/>
          </p:cNvPicPr>
          <p:nvPr/>
        </p:nvPicPr>
        <p:blipFill>
          <a:blip r:embed="rId2"/>
          <a:stretch>
            <a:fillRect/>
          </a:stretch>
        </p:blipFill>
        <p:spPr>
          <a:xfrm>
            <a:off x="2304633" y="2947185"/>
            <a:ext cx="4873151" cy="3493957"/>
          </a:xfrm>
          <a:prstGeom prst="rect">
            <a:avLst/>
          </a:prstGeom>
        </p:spPr>
      </p:pic>
    </p:spTree>
    <p:extLst>
      <p:ext uri="{BB962C8B-B14F-4D97-AF65-F5344CB8AC3E}">
        <p14:creationId xmlns:p14="http://schemas.microsoft.com/office/powerpoint/2010/main" val="2050602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Want To Unplug From Your Smartphone? </a:t>
            </a:r>
          </a:p>
        </p:txBody>
      </p:sp>
      <p:sp>
        <p:nvSpPr>
          <p:cNvPr id="6" name="Content Placeholder 5"/>
          <p:cNvSpPr>
            <a:spLocks noGrp="1"/>
          </p:cNvSpPr>
          <p:nvPr>
            <p:ph sz="half" idx="1"/>
          </p:nvPr>
        </p:nvSpPr>
        <p:spPr/>
        <p:txBody>
          <a:bodyPr>
            <a:normAutofit fontScale="77500" lnSpcReduction="20000"/>
          </a:bodyPr>
          <a:lstStyle/>
          <a:p>
            <a:r>
              <a:rPr lang="en-US" dirty="0"/>
              <a:t>Forest </a:t>
            </a:r>
          </a:p>
          <a:p>
            <a:endParaRPr lang="en-US" dirty="0"/>
          </a:p>
          <a:p>
            <a:pPr lvl="1"/>
            <a:r>
              <a:rPr lang="en-US" dirty="0"/>
              <a:t>Open the app, set a time, and put down your phone.  The app “plants” a tree that grows until you pick it up (if you pick up your phone early, it dies). You earn coins for the trees you grow and can use them to have trees planted.</a:t>
            </a:r>
          </a:p>
          <a:p>
            <a:r>
              <a:rPr lang="en-US" dirty="0"/>
              <a:t>Moment </a:t>
            </a:r>
          </a:p>
          <a:p>
            <a:pPr marL="0" indent="0">
              <a:buNone/>
            </a:pPr>
            <a:endParaRPr lang="en-US" dirty="0"/>
          </a:p>
          <a:p>
            <a:pPr lvl="1"/>
            <a:r>
              <a:rPr lang="en-US" dirty="0"/>
              <a:t>This app tracks your usage and provides “boot camp” challenges like “stop sleeping with your phone” and “simplify your home screen” to help you develop healthier habits.</a:t>
            </a:r>
          </a:p>
        </p:txBody>
      </p:sp>
      <p:sp>
        <p:nvSpPr>
          <p:cNvPr id="7" name="Content Placeholder 6">
            <a:extLst>
              <a:ext uri="{FF2B5EF4-FFF2-40B4-BE49-F238E27FC236}">
                <a16:creationId xmlns:a16="http://schemas.microsoft.com/office/drawing/2014/main" id="{328C04A8-D6E2-1441-9FFD-83DACF02CF54}"/>
              </a:ext>
            </a:extLst>
          </p:cNvPr>
          <p:cNvSpPr>
            <a:spLocks noGrp="1"/>
          </p:cNvSpPr>
          <p:nvPr>
            <p:ph sz="half" idx="2"/>
          </p:nvPr>
        </p:nvSpPr>
        <p:spPr/>
        <p:txBody>
          <a:bodyPr>
            <a:normAutofit fontScale="77500" lnSpcReduction="20000"/>
          </a:bodyPr>
          <a:lstStyle/>
          <a:p>
            <a:r>
              <a:rPr lang="en-US" dirty="0"/>
              <a:t>Flipd </a:t>
            </a:r>
          </a:p>
          <a:p>
            <a:r>
              <a:rPr lang="en-US" dirty="0"/>
              <a:t> </a:t>
            </a:r>
          </a:p>
          <a:p>
            <a:pPr lvl="1"/>
            <a:r>
              <a:rPr lang="en-US" dirty="0"/>
              <a:t>Engage “full lock” mode and your smartphone turns into a dumb phone with all the apps hidden until the set time is up.</a:t>
            </a:r>
          </a:p>
          <a:p>
            <a:endParaRPr lang="en-US" dirty="0"/>
          </a:p>
          <a:p>
            <a:r>
              <a:rPr lang="en-US" dirty="0"/>
              <a:t>Mute </a:t>
            </a:r>
          </a:p>
          <a:p>
            <a:endParaRPr lang="en-US" dirty="0"/>
          </a:p>
          <a:p>
            <a:pPr lvl="1"/>
            <a:r>
              <a:rPr lang="en-US" dirty="0"/>
              <a:t>The app sends you motivational messages when you manage to go without picking up your device for a certain amount of time.</a:t>
            </a:r>
          </a:p>
          <a:p>
            <a:pPr lvl="1"/>
            <a:endParaRPr lang="en-US" dirty="0"/>
          </a:p>
          <a:p>
            <a:pPr marL="282575" lvl="1" indent="0">
              <a:buNone/>
            </a:pPr>
            <a:r>
              <a:rPr lang="en-US" sz="1700" dirty="0"/>
              <a:t>(Mateo, 2019)</a:t>
            </a:r>
          </a:p>
          <a:p>
            <a:endParaRPr lang="en-US" dirty="0"/>
          </a:p>
        </p:txBody>
      </p:sp>
      <p:pic>
        <p:nvPicPr>
          <p:cNvPr id="3" name="Picture 2">
            <a:extLst>
              <a:ext uri="{FF2B5EF4-FFF2-40B4-BE49-F238E27FC236}">
                <a16:creationId xmlns:a16="http://schemas.microsoft.com/office/drawing/2014/main" id="{8E563FA1-DA44-1A4A-82A8-774C387341B4}"/>
              </a:ext>
            </a:extLst>
          </p:cNvPr>
          <p:cNvPicPr>
            <a:picLocks noChangeAspect="1"/>
          </p:cNvPicPr>
          <p:nvPr/>
        </p:nvPicPr>
        <p:blipFill>
          <a:blip r:embed="rId2"/>
          <a:stretch>
            <a:fillRect/>
          </a:stretch>
        </p:blipFill>
        <p:spPr>
          <a:xfrm>
            <a:off x="1907498" y="1620260"/>
            <a:ext cx="823137" cy="823137"/>
          </a:xfrm>
          <a:prstGeom prst="rect">
            <a:avLst/>
          </a:prstGeom>
        </p:spPr>
      </p:pic>
      <p:pic>
        <p:nvPicPr>
          <p:cNvPr id="4" name="Picture 3">
            <a:extLst>
              <a:ext uri="{FF2B5EF4-FFF2-40B4-BE49-F238E27FC236}">
                <a16:creationId xmlns:a16="http://schemas.microsoft.com/office/drawing/2014/main" id="{978575CE-4DD2-5A48-9259-F25BCC4F2786}"/>
              </a:ext>
            </a:extLst>
          </p:cNvPr>
          <p:cNvPicPr>
            <a:picLocks noChangeAspect="1"/>
          </p:cNvPicPr>
          <p:nvPr/>
        </p:nvPicPr>
        <p:blipFill>
          <a:blip r:embed="rId3"/>
          <a:stretch>
            <a:fillRect/>
          </a:stretch>
        </p:blipFill>
        <p:spPr>
          <a:xfrm>
            <a:off x="1907498" y="3801963"/>
            <a:ext cx="900347" cy="900347"/>
          </a:xfrm>
          <a:prstGeom prst="rect">
            <a:avLst/>
          </a:prstGeom>
        </p:spPr>
      </p:pic>
      <p:pic>
        <p:nvPicPr>
          <p:cNvPr id="8" name="Picture 7">
            <a:extLst>
              <a:ext uri="{FF2B5EF4-FFF2-40B4-BE49-F238E27FC236}">
                <a16:creationId xmlns:a16="http://schemas.microsoft.com/office/drawing/2014/main" id="{0A86C112-DECC-8C4D-B618-61E37BFFB10D}"/>
              </a:ext>
            </a:extLst>
          </p:cNvPr>
          <p:cNvPicPr>
            <a:picLocks noChangeAspect="1"/>
          </p:cNvPicPr>
          <p:nvPr/>
        </p:nvPicPr>
        <p:blipFill>
          <a:blip r:embed="rId4"/>
          <a:stretch>
            <a:fillRect/>
          </a:stretch>
        </p:blipFill>
        <p:spPr>
          <a:xfrm>
            <a:off x="5937877" y="1452364"/>
            <a:ext cx="1044389" cy="1044389"/>
          </a:xfrm>
          <a:prstGeom prst="rect">
            <a:avLst/>
          </a:prstGeom>
        </p:spPr>
      </p:pic>
      <p:pic>
        <p:nvPicPr>
          <p:cNvPr id="9" name="Picture 8">
            <a:extLst>
              <a:ext uri="{FF2B5EF4-FFF2-40B4-BE49-F238E27FC236}">
                <a16:creationId xmlns:a16="http://schemas.microsoft.com/office/drawing/2014/main" id="{550402D8-C3F8-1A4B-8084-6DEEB16F2D02}"/>
              </a:ext>
            </a:extLst>
          </p:cNvPr>
          <p:cNvPicPr>
            <a:picLocks noChangeAspect="1"/>
          </p:cNvPicPr>
          <p:nvPr/>
        </p:nvPicPr>
        <p:blipFill>
          <a:blip r:embed="rId5"/>
          <a:stretch>
            <a:fillRect/>
          </a:stretch>
        </p:blipFill>
        <p:spPr>
          <a:xfrm>
            <a:off x="5769483" y="3592277"/>
            <a:ext cx="1986262" cy="1044389"/>
          </a:xfrm>
          <a:prstGeom prst="rect">
            <a:avLst/>
          </a:prstGeom>
        </p:spPr>
      </p:pic>
    </p:spTree>
    <p:extLst>
      <p:ext uri="{BB962C8B-B14F-4D97-AF65-F5344CB8AC3E}">
        <p14:creationId xmlns:p14="http://schemas.microsoft.com/office/powerpoint/2010/main" val="316825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to Follow</a:t>
            </a:r>
            <a:r>
              <a:rPr lang="mr-IN" dirty="0"/>
              <a:t>…</a:t>
            </a:r>
            <a:endParaRPr lang="en-US" dirty="0"/>
          </a:p>
        </p:txBody>
      </p:sp>
      <p:sp>
        <p:nvSpPr>
          <p:cNvPr id="3" name="Content Placeholder 2"/>
          <p:cNvSpPr>
            <a:spLocks noGrp="1"/>
          </p:cNvSpPr>
          <p:nvPr>
            <p:ph idx="1"/>
          </p:nvPr>
        </p:nvSpPr>
        <p:spPr/>
        <p:txBody>
          <a:bodyPr/>
          <a:lstStyle/>
          <a:p>
            <a:r>
              <a:rPr lang="en-US" dirty="0"/>
              <a:t>Keep child’s room screen free</a:t>
            </a:r>
          </a:p>
          <a:p>
            <a:r>
              <a:rPr lang="en-US" dirty="0"/>
              <a:t>Your child’s phone is your phone</a:t>
            </a:r>
          </a:p>
          <a:p>
            <a:r>
              <a:rPr lang="en-US" dirty="0"/>
              <a:t>No electronics during dinner</a:t>
            </a:r>
          </a:p>
          <a:p>
            <a:r>
              <a:rPr lang="en-US" dirty="0"/>
              <a:t>Limit screen time for entertainment (TV included)</a:t>
            </a:r>
          </a:p>
          <a:p>
            <a:r>
              <a:rPr lang="en-US" dirty="0"/>
              <a:t>Be a role model</a:t>
            </a:r>
          </a:p>
          <a:p>
            <a:endParaRPr lang="en-US" dirty="0"/>
          </a:p>
          <a:p>
            <a:pPr marL="0" indent="0">
              <a:buNone/>
            </a:pPr>
            <a:r>
              <a:rPr lang="en-US" dirty="0"/>
              <a:t>(</a:t>
            </a:r>
            <a:r>
              <a:rPr lang="en-US" dirty="0" err="1"/>
              <a:t>Kersting</a:t>
            </a:r>
            <a:r>
              <a:rPr lang="en-US" dirty="0"/>
              <a:t>, 2016)</a:t>
            </a:r>
          </a:p>
        </p:txBody>
      </p:sp>
    </p:spTree>
    <p:extLst>
      <p:ext uri="{BB962C8B-B14F-4D97-AF65-F5344CB8AC3E}">
        <p14:creationId xmlns:p14="http://schemas.microsoft.com/office/powerpoint/2010/main" val="97773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Correlated Findings</a:t>
            </a:r>
          </a:p>
        </p:txBody>
      </p:sp>
      <p:sp>
        <p:nvSpPr>
          <p:cNvPr id="3" name="Content Placeholder 2"/>
          <p:cNvSpPr>
            <a:spLocks noGrp="1"/>
          </p:cNvSpPr>
          <p:nvPr>
            <p:ph idx="1"/>
          </p:nvPr>
        </p:nvSpPr>
        <p:spPr/>
        <p:txBody>
          <a:bodyPr/>
          <a:lstStyle/>
          <a:p>
            <a:r>
              <a:rPr lang="en-US" dirty="0"/>
              <a:t>Since the introduction of the iPhone in 2006, ER visits have doubled</a:t>
            </a:r>
          </a:p>
          <a:p>
            <a:r>
              <a:rPr lang="en-US" dirty="0"/>
              <a:t>The favorite mode of communication in 2018 is texting, compared to face to face interaction in 2012</a:t>
            </a:r>
          </a:p>
          <a:p>
            <a:r>
              <a:rPr lang="en-US" dirty="0"/>
              <a:t>The increase in children’s screen focus is implicated for the exploding rate of ADHD. </a:t>
            </a:r>
          </a:p>
          <a:p>
            <a:pPr lvl="1"/>
            <a:r>
              <a:rPr lang="en-US" dirty="0"/>
              <a:t>ADHD diagnosis has risen 66% between 2000 and 2010, in 2013 the rate has increased 4% </a:t>
            </a:r>
          </a:p>
          <a:p>
            <a:pPr lvl="1"/>
            <a:r>
              <a:rPr lang="en-US" dirty="0"/>
              <a:t>1 in 5 high school boys have received a diagnosis of ADHD </a:t>
            </a:r>
          </a:p>
          <a:p>
            <a:pPr marL="282575" lvl="1" indent="0">
              <a:buNone/>
            </a:pPr>
            <a:r>
              <a:rPr lang="en-US" dirty="0"/>
              <a:t>(Freeman, 2015)</a:t>
            </a:r>
          </a:p>
          <a:p>
            <a:pPr marL="0" indent="0">
              <a:buNone/>
            </a:pPr>
            <a:endParaRPr lang="en-US" dirty="0"/>
          </a:p>
        </p:txBody>
      </p:sp>
    </p:spTree>
    <p:extLst>
      <p:ext uri="{BB962C8B-B14F-4D97-AF65-F5344CB8AC3E}">
        <p14:creationId xmlns:p14="http://schemas.microsoft.com/office/powerpoint/2010/main" val="84278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to Remember</a:t>
            </a:r>
            <a:r>
              <a:rPr lang="mr-IN" dirty="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 no longer have downtime, no longer have to wonder about things, no longer have to be bored.  Downtime is necessary for the human brain.  Wonder is what results in human achievement.  Bored results in creativity.”</a:t>
            </a:r>
          </a:p>
          <a:p>
            <a:r>
              <a:rPr lang="en-US" dirty="0"/>
              <a:t>“Although technology can give them the answers, without any context they will struggle to understand and internalize what they’re saying.  Simply handing them a tool that gives them all the correct answers doesn’t make them smarter.”</a:t>
            </a:r>
          </a:p>
          <a:p>
            <a:r>
              <a:rPr lang="en-US" dirty="0"/>
              <a:t>“Teenagers are awkward for a reason.  They’re experimenting with different ways of interacting with others.  Without face-to-face interaction, they can’t learn what works.” </a:t>
            </a:r>
          </a:p>
          <a:p>
            <a:pPr marL="0" indent="0">
              <a:buNone/>
            </a:pPr>
            <a:r>
              <a:rPr lang="en-US" dirty="0"/>
              <a:t>(Clement and Miles, 2018)</a:t>
            </a:r>
          </a:p>
        </p:txBody>
      </p:sp>
    </p:spTree>
    <p:extLst>
      <p:ext uri="{BB962C8B-B14F-4D97-AF65-F5344CB8AC3E}">
        <p14:creationId xmlns:p14="http://schemas.microsoft.com/office/powerpoint/2010/main" val="4069882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r>
              <a:rPr lang="en-US" dirty="0"/>
              <a:t>Clement, J. &amp; Miles, M. (2018). </a:t>
            </a:r>
            <a:r>
              <a:rPr lang="en-US" i="1" dirty="0"/>
              <a:t>Screen Schooled: Two Veteran Teachers Expose How Technology Overuse Is Making Our Kids Dumber.</a:t>
            </a:r>
            <a:r>
              <a:rPr lang="en-US" dirty="0"/>
              <a:t> Chicago, Illinois: Chicago Review Press.</a:t>
            </a:r>
          </a:p>
          <a:p>
            <a:r>
              <a:rPr lang="en-US" dirty="0"/>
              <a:t>Freed, R. (2015). </a:t>
            </a:r>
            <a:r>
              <a:rPr lang="en-US" i="1" dirty="0"/>
              <a:t>Wired Child: Reclaiming Childhood in a Digital Age.</a:t>
            </a:r>
            <a:r>
              <a:rPr lang="en-US" dirty="0"/>
              <a:t> North Charleston, South Carolina: </a:t>
            </a:r>
            <a:r>
              <a:rPr lang="en-US" dirty="0" err="1"/>
              <a:t>CreateSpace</a:t>
            </a:r>
            <a:r>
              <a:rPr lang="en-US" dirty="0"/>
              <a:t> Independent Publishing Platform. </a:t>
            </a:r>
          </a:p>
          <a:p>
            <a:r>
              <a:rPr lang="en-US" dirty="0" err="1"/>
              <a:t>Hempe</a:t>
            </a:r>
            <a:r>
              <a:rPr lang="en-US" dirty="0"/>
              <a:t>, M. (2018). </a:t>
            </a:r>
            <a:r>
              <a:rPr lang="en-US" i="1" dirty="0"/>
              <a:t>Can Your Teen Survive </a:t>
            </a:r>
            <a:r>
              <a:rPr lang="mr-IN" i="1" dirty="0"/>
              <a:t>–</a:t>
            </a:r>
            <a:r>
              <a:rPr lang="en-US" i="1" dirty="0"/>
              <a:t> and Thrive </a:t>
            </a:r>
            <a:r>
              <a:rPr lang="mr-IN" i="1" dirty="0"/>
              <a:t>–</a:t>
            </a:r>
            <a:r>
              <a:rPr lang="en-US" i="1" dirty="0"/>
              <a:t> Without a Smartphone?</a:t>
            </a:r>
            <a:r>
              <a:rPr lang="en-US" dirty="0"/>
              <a:t> USA: Families Managing Media.</a:t>
            </a:r>
          </a:p>
          <a:p>
            <a:r>
              <a:rPr lang="en-US" dirty="0" err="1"/>
              <a:t>Hempe</a:t>
            </a:r>
            <a:r>
              <a:rPr lang="en-US" dirty="0"/>
              <a:t>, M. (2018). </a:t>
            </a:r>
            <a:r>
              <a:rPr lang="en-US" i="1" dirty="0"/>
              <a:t>Will Your Gamer Survive College?</a:t>
            </a:r>
            <a:r>
              <a:rPr lang="en-US" dirty="0"/>
              <a:t> USA: Families Managing Media.</a:t>
            </a:r>
          </a:p>
          <a:p>
            <a:r>
              <a:rPr lang="en-US" dirty="0" err="1"/>
              <a:t>Kersting</a:t>
            </a:r>
            <a:r>
              <a:rPr lang="en-US" dirty="0"/>
              <a:t>, T. (2016). </a:t>
            </a:r>
            <a:r>
              <a:rPr lang="en-US" i="1" dirty="0"/>
              <a:t>Disconnected.</a:t>
            </a:r>
            <a:r>
              <a:rPr lang="en-US" dirty="0"/>
              <a:t> Columbia, SC: Thomas </a:t>
            </a:r>
            <a:r>
              <a:rPr lang="en-US" dirty="0" err="1"/>
              <a:t>Kersting</a:t>
            </a:r>
            <a:r>
              <a:rPr lang="en-US" dirty="0"/>
              <a:t>.</a:t>
            </a:r>
          </a:p>
          <a:p>
            <a:r>
              <a:rPr lang="en-US" dirty="0"/>
              <a:t>Mateo, A. (2019, September). Digital Wellness. Health. Pp. 76-77.</a:t>
            </a:r>
          </a:p>
          <a:p>
            <a:r>
              <a:rPr lang="en-US" dirty="0" err="1"/>
              <a:t>Naftulin</a:t>
            </a:r>
            <a:r>
              <a:rPr lang="en-US" dirty="0"/>
              <a:t>, J. (2016, July 13) </a:t>
            </a:r>
            <a:r>
              <a:rPr lang="en-US" i="1" dirty="0"/>
              <a:t>Here’s How Many Times We Touch Our Phones Every Day.</a:t>
            </a:r>
            <a:r>
              <a:rPr lang="en-US" dirty="0"/>
              <a:t> Retrieved from </a:t>
            </a:r>
            <a:r>
              <a:rPr lang="en-US" dirty="0">
                <a:hlinkClick r:id="rId2"/>
              </a:rPr>
              <a:t>https://www.businessinsider.com/dscout-research-people-touch-cell-phones-2617-times-a-day-2016-7</a:t>
            </a:r>
            <a:endParaRPr lang="en-US" dirty="0"/>
          </a:p>
        </p:txBody>
      </p:sp>
    </p:spTree>
    <p:extLst>
      <p:ext uri="{BB962C8B-B14F-4D97-AF65-F5344CB8AC3E}">
        <p14:creationId xmlns:p14="http://schemas.microsoft.com/office/powerpoint/2010/main" val="3385568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r>
              <a:rPr lang="mr-IN" dirty="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Tolentino</a:t>
            </a:r>
            <a:r>
              <a:rPr lang="en-US" dirty="0"/>
              <a:t>, M. (2016, February 4) </a:t>
            </a:r>
            <a:r>
              <a:rPr lang="en-US" i="1" dirty="0"/>
              <a:t>Data Rich: More People Have Access To The Internet Than Water.</a:t>
            </a:r>
            <a:r>
              <a:rPr lang="en-US" dirty="0"/>
              <a:t> Retrieved from </a:t>
            </a:r>
            <a:r>
              <a:rPr lang="en-US" dirty="0">
                <a:hlinkClick r:id="rId2"/>
              </a:rPr>
              <a:t>https://siliconangle.com/2016/02/04/data-rich-more-people-have-access-to-the-internet-than-water/</a:t>
            </a:r>
            <a:endParaRPr lang="en-US" dirty="0"/>
          </a:p>
          <a:p>
            <a:r>
              <a:rPr lang="en-US" dirty="0"/>
              <a:t>10News Staff (2019, August 6) </a:t>
            </a:r>
            <a:r>
              <a:rPr lang="en-US" i="1" dirty="0"/>
              <a:t>15 Apps Parents Should Look Out For On Their Kids’ Phones.</a:t>
            </a:r>
            <a:r>
              <a:rPr lang="en-US" dirty="0"/>
              <a:t> Retrieved from </a:t>
            </a:r>
            <a:r>
              <a:rPr lang="en-US" dirty="0" err="1"/>
              <a:t>wcnc.com</a:t>
            </a:r>
            <a:r>
              <a:rPr lang="en-US" dirty="0"/>
              <a:t>/article/tech/15-apps-parents-should-know-about/67-ed6826b3-a80e-45a9-f04cc6bb5760</a:t>
            </a:r>
          </a:p>
          <a:p>
            <a:r>
              <a:rPr lang="en-US" dirty="0"/>
              <a:t>(2019). Sleep Handout. Retrieved from </a:t>
            </a:r>
            <a:r>
              <a:rPr lang="en-US" dirty="0" err="1"/>
              <a:t>landbcounseling.net</a:t>
            </a:r>
            <a:r>
              <a:rPr lang="en-US" dirty="0"/>
              <a:t>/tool/</a:t>
            </a:r>
          </a:p>
          <a:p>
            <a:r>
              <a:rPr lang="en-US" dirty="0"/>
              <a:t>(2019). Social Media. Retrieved from </a:t>
            </a:r>
            <a:r>
              <a:rPr lang="en-US" dirty="0" err="1"/>
              <a:t>landbcounseling.net</a:t>
            </a:r>
            <a:r>
              <a:rPr lang="en-US" dirty="0"/>
              <a:t>/tool/</a:t>
            </a:r>
          </a:p>
          <a:p>
            <a:r>
              <a:rPr lang="en-US" dirty="0"/>
              <a:t>(2019). Video Games. Retrieved from </a:t>
            </a:r>
            <a:r>
              <a:rPr lang="en-US" dirty="0" err="1"/>
              <a:t>landbcounseling.net</a:t>
            </a:r>
            <a:r>
              <a:rPr lang="en-US" dirty="0"/>
              <a:t>/tool/</a:t>
            </a:r>
          </a:p>
          <a:p>
            <a:pPr marL="0" indent="0">
              <a:buNone/>
            </a:pPr>
            <a:endParaRPr lang="en-US" dirty="0"/>
          </a:p>
        </p:txBody>
      </p:sp>
    </p:spTree>
    <p:extLst>
      <p:ext uri="{BB962C8B-B14F-4D97-AF65-F5344CB8AC3E}">
        <p14:creationId xmlns:p14="http://schemas.microsoft.com/office/powerpoint/2010/main" val="2932108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srcRect t="11102" b="11102"/>
          <a:stretch>
            <a:fillRect/>
          </a:stretch>
        </p:blipFill>
        <p:spPr/>
      </p:pic>
    </p:spTree>
    <p:extLst>
      <p:ext uri="{BB962C8B-B14F-4D97-AF65-F5344CB8AC3E}">
        <p14:creationId xmlns:p14="http://schemas.microsoft.com/office/powerpoint/2010/main" val="220024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L&amp;B_Counseling.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719" r="10719" b="26675"/>
          <a:stretch/>
        </p:blipFill>
        <p:spPr>
          <a:xfrm>
            <a:off x="779462" y="2142717"/>
            <a:ext cx="3657600" cy="3093978"/>
          </a:xfrm>
        </p:spPr>
      </p:pic>
      <p:sp>
        <p:nvSpPr>
          <p:cNvPr id="10" name="Content Placeholder 9"/>
          <p:cNvSpPr>
            <a:spLocks noGrp="1"/>
          </p:cNvSpPr>
          <p:nvPr>
            <p:ph sz="half" idx="2"/>
          </p:nvPr>
        </p:nvSpPr>
        <p:spPr/>
        <p:txBody>
          <a:bodyPr>
            <a:normAutofit/>
          </a:bodyPr>
          <a:lstStyle/>
          <a:p>
            <a:pPr marL="0" indent="0" algn="ctr">
              <a:buNone/>
            </a:pPr>
            <a:endParaRPr lang="en-US" sz="2800" dirty="0"/>
          </a:p>
          <a:p>
            <a:pPr marL="0" indent="0" algn="ctr">
              <a:buNone/>
            </a:pPr>
            <a:r>
              <a:rPr lang="en-US" sz="2800" dirty="0"/>
              <a:t>10700 Sikes Place</a:t>
            </a:r>
          </a:p>
          <a:p>
            <a:pPr marL="0" indent="0" algn="ctr">
              <a:buNone/>
            </a:pPr>
            <a:r>
              <a:rPr lang="en-US" sz="2800" dirty="0"/>
              <a:t>Suite 325</a:t>
            </a:r>
          </a:p>
          <a:p>
            <a:pPr marL="0" indent="0" algn="ctr">
              <a:buNone/>
            </a:pPr>
            <a:r>
              <a:rPr lang="en-US" sz="2800" dirty="0"/>
              <a:t>Charlotte, NC 28277</a:t>
            </a:r>
          </a:p>
          <a:p>
            <a:pPr marL="0" indent="0" algn="ctr">
              <a:buNone/>
            </a:pPr>
            <a:r>
              <a:rPr lang="en-US" sz="2800" dirty="0"/>
              <a:t>704-995-7312</a:t>
            </a:r>
          </a:p>
          <a:p>
            <a:pPr marL="0" indent="0" algn="ctr">
              <a:buNone/>
            </a:pPr>
            <a:r>
              <a:rPr lang="en-US" sz="2800" dirty="0" err="1"/>
              <a:t>LandBCounseling.net</a:t>
            </a:r>
            <a:endParaRPr lang="en-US" sz="2800" dirty="0"/>
          </a:p>
        </p:txBody>
      </p:sp>
      <p:sp>
        <p:nvSpPr>
          <p:cNvPr id="13" name="Rectangle 12"/>
          <p:cNvSpPr/>
          <p:nvPr/>
        </p:nvSpPr>
        <p:spPr>
          <a:xfrm>
            <a:off x="228332" y="484542"/>
            <a:ext cx="8719445" cy="923330"/>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Thank You!</a:t>
            </a:r>
          </a:p>
        </p:txBody>
      </p:sp>
    </p:spTree>
    <p:extLst>
      <p:ext uri="{BB962C8B-B14F-4D97-AF65-F5344CB8AC3E}">
        <p14:creationId xmlns:p14="http://schemas.microsoft.com/office/powerpoint/2010/main" val="274213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Technology Addiction</a:t>
            </a:r>
          </a:p>
        </p:txBody>
      </p:sp>
      <p:sp>
        <p:nvSpPr>
          <p:cNvPr id="3" name="Content Placeholder 2"/>
          <p:cNvSpPr>
            <a:spLocks noGrp="1"/>
          </p:cNvSpPr>
          <p:nvPr>
            <p:ph sz="half" idx="1"/>
          </p:nvPr>
        </p:nvSpPr>
        <p:spPr/>
        <p:txBody>
          <a:bodyPr>
            <a:normAutofit fontScale="62500" lnSpcReduction="20000"/>
          </a:bodyPr>
          <a:lstStyle/>
          <a:p>
            <a:r>
              <a:rPr lang="en-US" sz="2900" dirty="0"/>
              <a:t>Unsuccessful attempts to reduce or stop</a:t>
            </a:r>
          </a:p>
          <a:p>
            <a:r>
              <a:rPr lang="en-US" sz="2900" dirty="0"/>
              <a:t>Loss of interest in previous hobbies</a:t>
            </a:r>
          </a:p>
          <a:p>
            <a:r>
              <a:rPr lang="en-US" sz="2900" dirty="0"/>
              <a:t>Continuation despite problems</a:t>
            </a:r>
          </a:p>
          <a:p>
            <a:r>
              <a:rPr lang="en-US" sz="2900" dirty="0"/>
              <a:t>Jeopardized or lost a relationship, job, or opportunity</a:t>
            </a:r>
          </a:p>
          <a:p>
            <a:r>
              <a:rPr lang="en-US" sz="2900" dirty="0"/>
              <a:t>Preoccupation (being absorbed by gaming)</a:t>
            </a:r>
          </a:p>
          <a:p>
            <a:endParaRPr lang="en-US" dirty="0"/>
          </a:p>
          <a:p>
            <a:pPr marL="0" indent="0">
              <a:buNone/>
            </a:pPr>
            <a:r>
              <a:rPr lang="en-US" dirty="0"/>
              <a:t>(Social Media, 2019) (</a:t>
            </a:r>
            <a:r>
              <a:rPr lang="en-US" dirty="0" err="1"/>
              <a:t>Kersting</a:t>
            </a:r>
            <a:r>
              <a:rPr lang="en-US" dirty="0"/>
              <a:t>, 2016)</a:t>
            </a:r>
          </a:p>
        </p:txBody>
      </p:sp>
      <p:sp>
        <p:nvSpPr>
          <p:cNvPr id="4" name="Content Placeholder 3"/>
          <p:cNvSpPr>
            <a:spLocks noGrp="1"/>
          </p:cNvSpPr>
          <p:nvPr>
            <p:ph sz="half" idx="2"/>
          </p:nvPr>
        </p:nvSpPr>
        <p:spPr/>
        <p:txBody>
          <a:bodyPr>
            <a:normAutofit fontScale="62500" lnSpcReduction="20000"/>
          </a:bodyPr>
          <a:lstStyle/>
          <a:p>
            <a:r>
              <a:rPr lang="en-US" sz="2900" dirty="0"/>
              <a:t>Withdrawal (irritability, restlessness, and sadness)</a:t>
            </a:r>
          </a:p>
          <a:p>
            <a:r>
              <a:rPr lang="en-US" sz="2900" dirty="0"/>
              <a:t>Tolerance (increased playing to feel satisfied)</a:t>
            </a:r>
          </a:p>
          <a:p>
            <a:r>
              <a:rPr lang="en-US" sz="2900" dirty="0"/>
              <a:t>Escape from reality</a:t>
            </a:r>
          </a:p>
          <a:p>
            <a:r>
              <a:rPr lang="en-US" sz="2900" dirty="0"/>
              <a:t>Deceiving others (lying or sneaking around)</a:t>
            </a:r>
          </a:p>
          <a:p>
            <a:pPr marL="0" indent="0">
              <a:buNone/>
            </a:pPr>
            <a:r>
              <a:rPr lang="en-US" dirty="0"/>
              <a:t>**Must have 3 of those symptoms </a:t>
            </a:r>
          </a:p>
        </p:txBody>
      </p:sp>
    </p:spTree>
    <p:extLst>
      <p:ext uri="{BB962C8B-B14F-4D97-AF65-F5344CB8AC3E}">
        <p14:creationId xmlns:p14="http://schemas.microsoft.com/office/powerpoint/2010/main" val="214295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Science</a:t>
            </a:r>
            <a:r>
              <a:rPr lang="mr-IN" dirty="0"/>
              <a:t>…</a:t>
            </a:r>
            <a:endParaRPr lang="en-US" dirty="0"/>
          </a:p>
        </p:txBody>
      </p:sp>
      <p:sp>
        <p:nvSpPr>
          <p:cNvPr id="3" name="Content Placeholder 2"/>
          <p:cNvSpPr>
            <a:spLocks noGrp="1"/>
          </p:cNvSpPr>
          <p:nvPr>
            <p:ph idx="1"/>
          </p:nvPr>
        </p:nvSpPr>
        <p:spPr/>
        <p:txBody>
          <a:bodyPr>
            <a:normAutofit/>
          </a:bodyPr>
          <a:lstStyle/>
          <a:p>
            <a:r>
              <a:rPr lang="en-US" sz="1800" dirty="0"/>
              <a:t>Neuropathways</a:t>
            </a:r>
          </a:p>
          <a:p>
            <a:pPr lvl="1"/>
            <a:r>
              <a:rPr lang="en-US" sz="1800" dirty="0"/>
              <a:t>Electrical impulses of the brain (look like tree branches) that are responsible for how we communicate, cope, focus, concentrate, and socialize.</a:t>
            </a:r>
          </a:p>
          <a:p>
            <a:pPr lvl="1"/>
            <a:r>
              <a:rPr lang="en-US" sz="1800" dirty="0"/>
              <a:t>It takes 3 hours or more per day of consistent stimulating activity to change the wiring of the brain</a:t>
            </a:r>
          </a:p>
          <a:p>
            <a:pPr marL="577850" lvl="2" indent="0">
              <a:buNone/>
            </a:pPr>
            <a:endParaRPr lang="en-US" dirty="0"/>
          </a:p>
          <a:p>
            <a:r>
              <a:rPr lang="en-US" sz="1800" dirty="0"/>
              <a:t>Neural Pruning</a:t>
            </a:r>
          </a:p>
          <a:p>
            <a:pPr lvl="1"/>
            <a:r>
              <a:rPr lang="en-US" sz="1800" dirty="0"/>
              <a:t>The natural process during adolescence where the brain’s way of weeding out pathways that are used less often.</a:t>
            </a:r>
          </a:p>
          <a:p>
            <a:pPr marL="577850" lvl="2" indent="0">
              <a:buNone/>
            </a:pPr>
            <a:endParaRPr lang="en-US" sz="1200" dirty="0"/>
          </a:p>
          <a:p>
            <a:pPr marL="577850" lvl="2" indent="0">
              <a:buNone/>
            </a:pPr>
            <a:endParaRPr lang="en-US" sz="1200" dirty="0"/>
          </a:p>
          <a:p>
            <a:pPr marL="577850" lvl="2" indent="0">
              <a:buNone/>
            </a:pPr>
            <a:r>
              <a:rPr lang="en-US" sz="1200" dirty="0"/>
              <a:t>(</a:t>
            </a:r>
            <a:r>
              <a:rPr lang="en-US" sz="1200" dirty="0" err="1"/>
              <a:t>Kersting</a:t>
            </a:r>
            <a:r>
              <a:rPr lang="en-US" sz="1200" dirty="0"/>
              <a:t>, 2016)</a:t>
            </a:r>
          </a:p>
        </p:txBody>
      </p:sp>
    </p:spTree>
    <p:extLst>
      <p:ext uri="{BB962C8B-B14F-4D97-AF65-F5344CB8AC3E}">
        <p14:creationId xmlns:p14="http://schemas.microsoft.com/office/powerpoint/2010/main" val="92959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AE7F-5D25-4A2B-9FD2-22FA4AD8D7EA}"/>
              </a:ext>
            </a:extLst>
          </p:cNvPr>
          <p:cNvSpPr>
            <a:spLocks noGrp="1"/>
          </p:cNvSpPr>
          <p:nvPr>
            <p:ph type="title"/>
          </p:nvPr>
        </p:nvSpPr>
        <p:spPr/>
        <p:txBody>
          <a:bodyPr/>
          <a:lstStyle/>
          <a:p>
            <a:r>
              <a:rPr lang="en-US" dirty="0"/>
              <a:t>Neural Development</a:t>
            </a:r>
          </a:p>
        </p:txBody>
      </p:sp>
      <p:pic>
        <p:nvPicPr>
          <p:cNvPr id="4" name="Content Placeholder 3">
            <a:extLst>
              <a:ext uri="{FF2B5EF4-FFF2-40B4-BE49-F238E27FC236}">
                <a16:creationId xmlns:a16="http://schemas.microsoft.com/office/drawing/2014/main" id="{99DBB5E3-1028-429C-989F-393AB5C133D7}"/>
              </a:ext>
            </a:extLst>
          </p:cNvPr>
          <p:cNvPicPr>
            <a:picLocks noGrp="1" noChangeAspect="1"/>
          </p:cNvPicPr>
          <p:nvPr>
            <p:ph idx="1"/>
          </p:nvPr>
        </p:nvPicPr>
        <p:blipFill>
          <a:blip r:embed="rId2"/>
          <a:stretch>
            <a:fillRect/>
          </a:stretch>
        </p:blipFill>
        <p:spPr>
          <a:xfrm>
            <a:off x="1007706" y="1675801"/>
            <a:ext cx="7119257" cy="4491734"/>
          </a:xfrm>
          <a:prstGeom prst="rect">
            <a:avLst/>
          </a:prstGeom>
        </p:spPr>
      </p:pic>
    </p:spTree>
    <p:extLst>
      <p:ext uri="{BB962C8B-B14F-4D97-AF65-F5344CB8AC3E}">
        <p14:creationId xmlns:p14="http://schemas.microsoft.com/office/powerpoint/2010/main" val="180367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E2D3-6E3F-4EAE-A59B-9A78A9544586}"/>
              </a:ext>
            </a:extLst>
          </p:cNvPr>
          <p:cNvSpPr>
            <a:spLocks noGrp="1"/>
          </p:cNvSpPr>
          <p:nvPr>
            <p:ph type="title"/>
          </p:nvPr>
        </p:nvSpPr>
        <p:spPr/>
        <p:txBody>
          <a:bodyPr/>
          <a:lstStyle/>
          <a:p>
            <a:r>
              <a:rPr lang="en-US" dirty="0"/>
              <a:t>Cravings</a:t>
            </a:r>
          </a:p>
        </p:txBody>
      </p:sp>
      <p:pic>
        <p:nvPicPr>
          <p:cNvPr id="5" name="Content Placeholder 4" descr="Habit_Loop.jpg"/>
          <p:cNvPicPr>
            <a:picLocks noGrp="1" noChangeAspect="1"/>
          </p:cNvPicPr>
          <p:nvPr>
            <p:ph idx="1"/>
          </p:nvPr>
        </p:nvPicPr>
        <p:blipFill>
          <a:blip r:embed="rId2">
            <a:extLst>
              <a:ext uri="{28A0092B-C50C-407E-A947-70E740481C1C}">
                <a14:useLocalDpi xmlns:a14="http://schemas.microsoft.com/office/drawing/2010/main" val="0"/>
              </a:ext>
            </a:extLst>
          </a:blip>
          <a:srcRect t="671" b="671"/>
          <a:stretch>
            <a:fillRect/>
          </a:stretch>
        </p:blipFill>
        <p:spPr>
          <a:xfrm>
            <a:off x="672515" y="1425388"/>
            <a:ext cx="7583487" cy="4208930"/>
          </a:xfrm>
        </p:spPr>
      </p:pic>
      <p:sp>
        <p:nvSpPr>
          <p:cNvPr id="3" name="TextBox 2"/>
          <p:cNvSpPr txBox="1"/>
          <p:nvPr/>
        </p:nvSpPr>
        <p:spPr>
          <a:xfrm>
            <a:off x="5013158" y="1925052"/>
            <a:ext cx="2561056" cy="369332"/>
          </a:xfrm>
          <a:prstGeom prst="rect">
            <a:avLst/>
          </a:prstGeom>
          <a:noFill/>
        </p:spPr>
        <p:txBody>
          <a:bodyPr wrap="square" rtlCol="0">
            <a:spAutoFit/>
          </a:bodyPr>
          <a:lstStyle/>
          <a:p>
            <a:r>
              <a:rPr lang="en-US" dirty="0">
                <a:solidFill>
                  <a:srgbClr val="FF0000"/>
                </a:solidFill>
              </a:rPr>
              <a:t>Ex: phone notification</a:t>
            </a:r>
          </a:p>
        </p:txBody>
      </p:sp>
      <p:sp>
        <p:nvSpPr>
          <p:cNvPr id="4" name="TextBox 3"/>
          <p:cNvSpPr txBox="1"/>
          <p:nvPr/>
        </p:nvSpPr>
        <p:spPr>
          <a:xfrm>
            <a:off x="5855368" y="4050632"/>
            <a:ext cx="2183260" cy="369332"/>
          </a:xfrm>
          <a:prstGeom prst="rect">
            <a:avLst/>
          </a:prstGeom>
          <a:noFill/>
        </p:spPr>
        <p:txBody>
          <a:bodyPr wrap="none" rtlCol="0">
            <a:spAutoFit/>
          </a:bodyPr>
          <a:lstStyle/>
          <a:p>
            <a:r>
              <a:rPr lang="en-US" dirty="0">
                <a:solidFill>
                  <a:srgbClr val="FF0000"/>
                </a:solidFill>
              </a:rPr>
              <a:t>Ex: checking phone</a:t>
            </a:r>
          </a:p>
        </p:txBody>
      </p:sp>
      <p:sp>
        <p:nvSpPr>
          <p:cNvPr id="6" name="TextBox 5"/>
          <p:cNvSpPr txBox="1"/>
          <p:nvPr/>
        </p:nvSpPr>
        <p:spPr>
          <a:xfrm>
            <a:off x="672515" y="4093229"/>
            <a:ext cx="2357511" cy="369332"/>
          </a:xfrm>
          <a:prstGeom prst="rect">
            <a:avLst/>
          </a:prstGeom>
          <a:noFill/>
        </p:spPr>
        <p:txBody>
          <a:bodyPr wrap="none" rtlCol="0">
            <a:spAutoFit/>
          </a:bodyPr>
          <a:lstStyle/>
          <a:p>
            <a:r>
              <a:rPr lang="en-US" dirty="0">
                <a:solidFill>
                  <a:srgbClr val="FF0000"/>
                </a:solidFill>
              </a:rPr>
              <a:t>Ex: you feel satisfied</a:t>
            </a:r>
          </a:p>
        </p:txBody>
      </p:sp>
    </p:spTree>
    <p:extLst>
      <p:ext uri="{BB962C8B-B14F-4D97-AF65-F5344CB8AC3E}">
        <p14:creationId xmlns:p14="http://schemas.microsoft.com/office/powerpoint/2010/main" val="193046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Science continued</a:t>
            </a:r>
            <a:r>
              <a:rPr lang="mr-IN" dirty="0"/>
              <a:t>…</a:t>
            </a:r>
            <a:endParaRPr lang="en-US" dirty="0"/>
          </a:p>
        </p:txBody>
      </p:sp>
      <p:sp>
        <p:nvSpPr>
          <p:cNvPr id="3" name="Content Placeholder 2"/>
          <p:cNvSpPr>
            <a:spLocks noGrp="1"/>
          </p:cNvSpPr>
          <p:nvPr>
            <p:ph idx="1"/>
          </p:nvPr>
        </p:nvSpPr>
        <p:spPr/>
        <p:txBody>
          <a:bodyPr/>
          <a:lstStyle/>
          <a:p>
            <a:r>
              <a:rPr lang="en-US" sz="1600" dirty="0"/>
              <a:t>Limbic center (emotion and pleasure center) develops at a much faster pace by the time a child is in college than the front cortex (the judgment/reasoning)</a:t>
            </a:r>
          </a:p>
          <a:p>
            <a:pPr lvl="1"/>
            <a:r>
              <a:rPr lang="en-US" sz="1600" dirty="0"/>
              <a:t>The impulse control part of the brain is not fully functioning yet.</a:t>
            </a:r>
          </a:p>
          <a:p>
            <a:pPr marL="282575" lvl="1" indent="0">
              <a:buNone/>
            </a:pPr>
            <a:r>
              <a:rPr lang="en-US" sz="1600" dirty="0"/>
              <a:t>(</a:t>
            </a:r>
            <a:r>
              <a:rPr lang="en-US" sz="1600" dirty="0" err="1"/>
              <a:t>Hempe</a:t>
            </a:r>
            <a:r>
              <a:rPr lang="en-US" sz="1600" dirty="0"/>
              <a:t>, 2018)</a:t>
            </a:r>
          </a:p>
          <a:p>
            <a:r>
              <a:rPr lang="en-US" sz="1600" dirty="0"/>
              <a:t>Quality family time spent, triggers the release of dopamine and oxytocin which further facilitates your child’s attachment to you. (Freeman, 2015)</a:t>
            </a:r>
          </a:p>
          <a:p>
            <a:r>
              <a:rPr lang="en-US" sz="1600" dirty="0"/>
              <a:t>Video gaming triggers the release of high levels of dopamine.  The amount of dopamine that is produced by emotionally-engaging video games can lead kids’ brains to prioritize gaming memories over other experiences. (Freeman, 2015)</a:t>
            </a:r>
          </a:p>
          <a:p>
            <a:pPr marL="0" indent="0">
              <a:buNone/>
            </a:pPr>
            <a:endParaRPr lang="en-US" dirty="0"/>
          </a:p>
        </p:txBody>
      </p:sp>
    </p:spTree>
    <p:extLst>
      <p:ext uri="{BB962C8B-B14F-4D97-AF65-F5344CB8AC3E}">
        <p14:creationId xmlns:p14="http://schemas.microsoft.com/office/powerpoint/2010/main" val="2811521816"/>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905</TotalTime>
  <Words>3645</Words>
  <Application>Microsoft Macintosh PowerPoint</Application>
  <PresentationFormat>On-screen Show (4:3)</PresentationFormat>
  <Paragraphs>336</Paragraphs>
  <Slides>44</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Trebuchet MS</vt:lpstr>
      <vt:lpstr>Wingdings 2</vt:lpstr>
      <vt:lpstr>Revolution</vt:lpstr>
      <vt:lpstr>Technology, Social Media, and Video Games</vt:lpstr>
      <vt:lpstr>Framing the Problem</vt:lpstr>
      <vt:lpstr>Statistics…</vt:lpstr>
      <vt:lpstr>Correlated Findings</vt:lpstr>
      <vt:lpstr>Signs of Technology Addiction</vt:lpstr>
      <vt:lpstr>Understanding the Science…</vt:lpstr>
      <vt:lpstr>Neural Development</vt:lpstr>
      <vt:lpstr>Cravings</vt:lpstr>
      <vt:lpstr>Understanding the Science continued…</vt:lpstr>
      <vt:lpstr>PowerPoint Presentation</vt:lpstr>
      <vt:lpstr>What to Know…</vt:lpstr>
      <vt:lpstr>Communication</vt:lpstr>
      <vt:lpstr>Emotional Intelligence</vt:lpstr>
      <vt:lpstr>Effects of Screen Time</vt:lpstr>
      <vt:lpstr>Screen Time and Sleep</vt:lpstr>
      <vt:lpstr>The Effects of Not Enough Sleep</vt:lpstr>
      <vt:lpstr>Technology and Driving</vt:lpstr>
      <vt:lpstr>What To Know… </vt:lpstr>
      <vt:lpstr>Setting the Stage for Addictions</vt:lpstr>
      <vt:lpstr>PowerPoint Presentation</vt:lpstr>
      <vt:lpstr>Dating Apps</vt:lpstr>
      <vt:lpstr>Video Apps</vt:lpstr>
      <vt:lpstr>Texting Apps</vt:lpstr>
      <vt:lpstr>How Teens Feel About Social Media</vt:lpstr>
      <vt:lpstr>Anxiety</vt:lpstr>
      <vt:lpstr>Depression</vt:lpstr>
      <vt:lpstr>Self-Respect and Self-Control</vt:lpstr>
      <vt:lpstr>PowerPoint Presentation</vt:lpstr>
      <vt:lpstr>Don’t Retire Kid</vt:lpstr>
      <vt:lpstr>Statistics</vt:lpstr>
      <vt:lpstr>Gaming Addiction</vt:lpstr>
      <vt:lpstr>Video Games and Sleep</vt:lpstr>
      <vt:lpstr>Assess the Situation</vt:lpstr>
      <vt:lpstr>Taking Action</vt:lpstr>
      <vt:lpstr>Building Up Protective Factors</vt:lpstr>
      <vt:lpstr>What Parents Can Do</vt:lpstr>
      <vt:lpstr>Parents Remember…</vt:lpstr>
      <vt:lpstr>Want To Unplug From Your Smartphone? </vt:lpstr>
      <vt:lpstr>Rules to Follow…</vt:lpstr>
      <vt:lpstr>Quotes to Remember…</vt:lpstr>
      <vt:lpstr>References</vt:lpstr>
      <vt:lpstr>References continued…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Bui</dc:creator>
  <cp:lastModifiedBy>Michael Borenstein</cp:lastModifiedBy>
  <cp:revision>95</cp:revision>
  <dcterms:created xsi:type="dcterms:W3CDTF">2019-08-21T00:57:48Z</dcterms:created>
  <dcterms:modified xsi:type="dcterms:W3CDTF">2019-11-06T17:33:36Z</dcterms:modified>
</cp:coreProperties>
</file>